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87" r:id="rId3"/>
    <p:sldId id="417" r:id="rId4"/>
    <p:sldId id="349" r:id="rId5"/>
    <p:sldId id="407" r:id="rId6"/>
    <p:sldId id="416" r:id="rId7"/>
    <p:sldId id="350" r:id="rId8"/>
    <p:sldId id="376" r:id="rId9"/>
    <p:sldId id="409" r:id="rId10"/>
    <p:sldId id="384" r:id="rId11"/>
    <p:sldId id="352" r:id="rId12"/>
    <p:sldId id="385" r:id="rId13"/>
    <p:sldId id="351" r:id="rId14"/>
    <p:sldId id="410" r:id="rId15"/>
    <p:sldId id="411" r:id="rId16"/>
    <p:sldId id="412" r:id="rId17"/>
    <p:sldId id="413" r:id="rId18"/>
    <p:sldId id="414" r:id="rId19"/>
    <p:sldId id="415" r:id="rId20"/>
    <p:sldId id="400" r:id="rId21"/>
    <p:sldId id="401" r:id="rId22"/>
    <p:sldId id="402" r:id="rId23"/>
    <p:sldId id="403" r:id="rId24"/>
    <p:sldId id="378" r:id="rId25"/>
    <p:sldId id="377" r:id="rId26"/>
    <p:sldId id="3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1-3-2019</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26</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123management.nl/0/020_structuur/images/015_verschilorgproces2.jp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3016922"/>
            <a:ext cx="8529851" cy="3539430"/>
          </a:xfrm>
          <a:prstGeom prst="rect">
            <a:avLst/>
          </a:prstGeom>
        </p:spPr>
        <p:txBody>
          <a:bodyPr wrap="square">
            <a:spAutoFit/>
          </a:bodyPr>
          <a:lstStyle/>
          <a:p>
            <a:r>
              <a:rPr lang="nl-NL" sz="2800" b="1" dirty="0" smtClean="0">
                <a:solidFill>
                  <a:srgbClr val="FFFF00"/>
                </a:solidFill>
              </a:rPr>
              <a:t>Leiderschap </a:t>
            </a:r>
          </a:p>
          <a:p>
            <a:r>
              <a:rPr lang="nl-NL" sz="2800" dirty="0" smtClean="0">
                <a:solidFill>
                  <a:srgbClr val="FFFF00"/>
                </a:solidFill>
              </a:rPr>
              <a:t>De manier waarop de leiding de organisatie op koers houdt en inspireert tot voortdurende verbetering. Door het definiëren van de bestaansredenen en de unieke kracht van de organisatie. </a:t>
            </a:r>
          </a:p>
          <a:p>
            <a:r>
              <a:rPr lang="nl-NL" sz="2800" dirty="0" smtClean="0">
                <a:solidFill>
                  <a:srgbClr val="FFFF00"/>
                </a:solidFill>
              </a:rPr>
              <a:t>Met een visie op de toekomstige ontwikkelingen en de leerervaringen die in dialoog met belanghebbenden wordt gevormd.</a:t>
            </a:r>
            <a:endParaRPr lang="nl-NL" sz="2800" dirty="0">
              <a:solidFill>
                <a:srgbClr val="FFFF00"/>
              </a:solidFill>
            </a:endParaRPr>
          </a:p>
        </p:txBody>
      </p:sp>
      <p:grpSp>
        <p:nvGrpSpPr>
          <p:cNvPr id="9" name="Group 8"/>
          <p:cNvGrpSpPr/>
          <p:nvPr/>
        </p:nvGrpSpPr>
        <p:grpSpPr>
          <a:xfrm>
            <a:off x="3842328" y="849746"/>
            <a:ext cx="4291738" cy="2660072"/>
            <a:chOff x="5322626" y="1269242"/>
            <a:chExt cx="2811439" cy="1542197"/>
          </a:xfrm>
        </p:grpSpPr>
        <p:pic>
          <p:nvPicPr>
            <p:cNvPr id="5" name="Content Placeholder 5" descr="ink_model.jpg"/>
            <p:cNvPicPr>
              <a:picLocks noChangeAspect="1"/>
            </p:cNvPicPr>
            <p:nvPr/>
          </p:nvPicPr>
          <p:blipFill>
            <a:blip r:embed="rId3" cstate="print"/>
            <a:stretch>
              <a:fillRect/>
            </a:stretch>
          </p:blipFill>
          <p:spPr>
            <a:xfrm>
              <a:off x="5363569" y="1433016"/>
              <a:ext cx="2520457" cy="1285434"/>
            </a:xfrm>
            <a:prstGeom prst="rect">
              <a:avLst/>
            </a:prstGeom>
          </p:spPr>
        </p:pic>
        <p:sp>
          <p:nvSpPr>
            <p:cNvPr id="6" name="Rectangle 5"/>
            <p:cNvSpPr/>
            <p:nvPr/>
          </p:nvSpPr>
          <p:spPr>
            <a:xfrm>
              <a:off x="6878471" y="1269242"/>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6237031" y="2593075"/>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322626" y="171961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p:cNvCxnSpPr>
            <a:stCxn id="7" idx="1"/>
            <a:endCxn id="6" idx="3"/>
          </p:cNvCxnSpPr>
          <p:nvPr/>
        </p:nvCxnSpPr>
        <p:spPr>
          <a:xfrm rot="10800000">
            <a:off x="3646241" y="3059378"/>
            <a:ext cx="261581" cy="227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p:nvPr>
        </p:nvSpPr>
        <p:spPr>
          <a:xfrm>
            <a:off x="457200" y="274638"/>
            <a:ext cx="8229600" cy="1143000"/>
          </a:xfrm>
          <a:ln>
            <a:noFill/>
          </a:ln>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sp>
        <p:nvSpPr>
          <p:cNvPr id="4" name="Rectangle 3"/>
          <p:cNvSpPr/>
          <p:nvPr/>
        </p:nvSpPr>
        <p:spPr>
          <a:xfrm>
            <a:off x="2497541" y="1897041"/>
            <a:ext cx="1419366"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6" name="Rectangle 5"/>
          <p:cNvSpPr/>
          <p:nvPr/>
        </p:nvSpPr>
        <p:spPr>
          <a:xfrm>
            <a:off x="2677249" y="2786422"/>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Rectangle 6"/>
          <p:cNvSpPr/>
          <p:nvPr/>
        </p:nvSpPr>
        <p:spPr>
          <a:xfrm>
            <a:off x="3907821" y="2788697"/>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Rectangle 7"/>
          <p:cNvSpPr/>
          <p:nvPr/>
        </p:nvSpPr>
        <p:spPr>
          <a:xfrm>
            <a:off x="1434137" y="2777324"/>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0" name="Straight Connector 29"/>
          <p:cNvCxnSpPr/>
          <p:nvPr/>
        </p:nvCxnSpPr>
        <p:spPr>
          <a:xfrm rot="10800000">
            <a:off x="2403128" y="3048000"/>
            <a:ext cx="261581" cy="227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995668" y="2613546"/>
            <a:ext cx="36849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038065" y="3976070"/>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34" name="Rectangle 33"/>
          <p:cNvSpPr/>
          <p:nvPr/>
        </p:nvSpPr>
        <p:spPr>
          <a:xfrm>
            <a:off x="794953" y="3966972"/>
            <a:ext cx="968991" cy="545910"/>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6" name="Straight Connector 35"/>
          <p:cNvCxnSpPr/>
          <p:nvPr/>
        </p:nvCxnSpPr>
        <p:spPr>
          <a:xfrm rot="5400000">
            <a:off x="1728701" y="3489278"/>
            <a:ext cx="368490"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296522" y="3684895"/>
            <a:ext cx="1255594"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34" idx="0"/>
          </p:cNvCxnSpPr>
          <p:nvPr/>
        </p:nvCxnSpPr>
        <p:spPr>
          <a:xfrm rot="5400000">
            <a:off x="1146948" y="3831045"/>
            <a:ext cx="268429" cy="34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404816" y="3819672"/>
            <a:ext cx="268429" cy="34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70245" y="1992573"/>
            <a:ext cx="1443793" cy="369332"/>
          </a:xfrm>
          <a:prstGeom prst="rect">
            <a:avLst/>
          </a:prstGeom>
          <a:noFill/>
          <a:ln>
            <a:solidFill>
              <a:srgbClr val="FFFF00"/>
            </a:solidFill>
          </a:ln>
        </p:spPr>
        <p:txBody>
          <a:bodyPr wrap="none" rtlCol="0">
            <a:spAutoFit/>
          </a:bodyPr>
          <a:lstStyle/>
          <a:p>
            <a:r>
              <a:rPr lang="nl-NL" dirty="0" smtClean="0">
                <a:solidFill>
                  <a:srgbClr val="FFFF00"/>
                </a:solidFill>
              </a:rPr>
              <a:t>Management</a:t>
            </a:r>
            <a:endParaRPr lang="nl-NL" dirty="0">
              <a:solidFill>
                <a:srgbClr val="FFFF00"/>
              </a:solidFill>
            </a:endParaRPr>
          </a:p>
        </p:txBody>
      </p:sp>
      <p:sp>
        <p:nvSpPr>
          <p:cNvPr id="46" name="TextBox 45"/>
          <p:cNvSpPr txBox="1"/>
          <p:nvPr/>
        </p:nvSpPr>
        <p:spPr>
          <a:xfrm>
            <a:off x="3878239" y="2881952"/>
            <a:ext cx="1022524" cy="338554"/>
          </a:xfrm>
          <a:prstGeom prst="rect">
            <a:avLst/>
          </a:prstGeom>
          <a:noFill/>
          <a:ln>
            <a:solidFill>
              <a:srgbClr val="FFFF00"/>
            </a:solidFill>
          </a:ln>
        </p:spPr>
        <p:txBody>
          <a:bodyPr wrap="none" rtlCol="0">
            <a:spAutoFit/>
          </a:bodyPr>
          <a:lstStyle/>
          <a:p>
            <a:r>
              <a:rPr lang="nl-NL" sz="1600" dirty="0" smtClean="0">
                <a:solidFill>
                  <a:srgbClr val="FFFF00"/>
                </a:solidFill>
              </a:rPr>
              <a:t>Afdeling C</a:t>
            </a:r>
            <a:endParaRPr lang="nl-NL" sz="1600" dirty="0">
              <a:solidFill>
                <a:srgbClr val="FFFF00"/>
              </a:solidFill>
            </a:endParaRPr>
          </a:p>
        </p:txBody>
      </p:sp>
      <p:sp>
        <p:nvSpPr>
          <p:cNvPr id="49" name="TextBox 48"/>
          <p:cNvSpPr txBox="1"/>
          <p:nvPr/>
        </p:nvSpPr>
        <p:spPr>
          <a:xfrm>
            <a:off x="2638567" y="2870580"/>
            <a:ext cx="1025730" cy="338554"/>
          </a:xfrm>
          <a:prstGeom prst="rect">
            <a:avLst/>
          </a:prstGeom>
          <a:noFill/>
          <a:ln>
            <a:solidFill>
              <a:srgbClr val="FFFF00"/>
            </a:solidFill>
          </a:ln>
        </p:spPr>
        <p:txBody>
          <a:bodyPr wrap="none" rtlCol="0">
            <a:spAutoFit/>
          </a:bodyPr>
          <a:lstStyle/>
          <a:p>
            <a:r>
              <a:rPr lang="nl-NL" sz="1600" dirty="0" smtClean="0">
                <a:solidFill>
                  <a:srgbClr val="FFFF00"/>
                </a:solidFill>
              </a:rPr>
              <a:t>Afdeling B</a:t>
            </a:r>
            <a:endParaRPr lang="nl-NL" sz="1600" dirty="0">
              <a:solidFill>
                <a:srgbClr val="FFFF00"/>
              </a:solidFill>
            </a:endParaRPr>
          </a:p>
        </p:txBody>
      </p:sp>
      <p:sp>
        <p:nvSpPr>
          <p:cNvPr id="50" name="TextBox 49"/>
          <p:cNvSpPr txBox="1"/>
          <p:nvPr/>
        </p:nvSpPr>
        <p:spPr>
          <a:xfrm>
            <a:off x="1398898" y="2886501"/>
            <a:ext cx="1032142" cy="338554"/>
          </a:xfrm>
          <a:prstGeom prst="rect">
            <a:avLst/>
          </a:prstGeom>
          <a:noFill/>
          <a:ln>
            <a:solidFill>
              <a:srgbClr val="FFFF00"/>
            </a:solidFill>
          </a:ln>
        </p:spPr>
        <p:txBody>
          <a:bodyPr wrap="none" rtlCol="0">
            <a:spAutoFit/>
          </a:bodyPr>
          <a:lstStyle/>
          <a:p>
            <a:r>
              <a:rPr lang="nl-NL" sz="1600" dirty="0" smtClean="0">
                <a:solidFill>
                  <a:srgbClr val="FFFF00"/>
                </a:solidFill>
              </a:rPr>
              <a:t>Afdeling A</a:t>
            </a:r>
            <a:endParaRPr lang="nl-NL" sz="1600" dirty="0">
              <a:solidFill>
                <a:srgbClr val="FFFF00"/>
              </a:solidFill>
            </a:endParaRPr>
          </a:p>
        </p:txBody>
      </p:sp>
      <p:sp>
        <p:nvSpPr>
          <p:cNvPr id="51" name="Down Arrow 50"/>
          <p:cNvSpPr/>
          <p:nvPr/>
        </p:nvSpPr>
        <p:spPr>
          <a:xfrm>
            <a:off x="5295325" y="2238239"/>
            <a:ext cx="395785" cy="2674961"/>
          </a:xfrm>
          <a:prstGeom prst="downArrow">
            <a:avLst>
              <a:gd name="adj1" fmla="val 50000"/>
              <a:gd name="adj2" fmla="val 187931"/>
            </a:avLst>
          </a:prstGeom>
          <a:no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52" name="TextBox 51"/>
          <p:cNvSpPr txBox="1"/>
          <p:nvPr/>
        </p:nvSpPr>
        <p:spPr>
          <a:xfrm>
            <a:off x="5800294" y="2156346"/>
            <a:ext cx="3395994" cy="3416320"/>
          </a:xfrm>
          <a:prstGeom prst="rect">
            <a:avLst/>
          </a:prstGeom>
          <a:noFill/>
          <a:ln>
            <a:noFill/>
          </a:ln>
        </p:spPr>
        <p:txBody>
          <a:bodyPr wrap="none" rtlCol="0">
            <a:spAutoFit/>
          </a:bodyPr>
          <a:lstStyle/>
          <a:p>
            <a:r>
              <a:rPr lang="nl-NL" sz="2400" b="1" dirty="0" smtClean="0">
                <a:solidFill>
                  <a:srgbClr val="FFFF00"/>
                </a:solidFill>
              </a:rPr>
              <a:t>Verticaal organiseren</a:t>
            </a:r>
          </a:p>
          <a:p>
            <a:pPr>
              <a:buFont typeface="Courier New" pitchFamily="49" charset="0"/>
              <a:buChar char="o"/>
            </a:pPr>
            <a:r>
              <a:rPr lang="nl-NL" sz="2400" b="1" dirty="0" smtClean="0">
                <a:solidFill>
                  <a:srgbClr val="FFFF00"/>
                </a:solidFill>
              </a:rPr>
              <a:t> </a:t>
            </a:r>
            <a:r>
              <a:rPr lang="nl-NL" sz="2400" dirty="0" smtClean="0">
                <a:solidFill>
                  <a:srgbClr val="FFFF00"/>
                </a:solidFill>
              </a:rPr>
              <a:t>de hark</a:t>
            </a:r>
          </a:p>
          <a:p>
            <a:pPr>
              <a:buFont typeface="Courier New" pitchFamily="49" charset="0"/>
              <a:buChar char="o"/>
            </a:pPr>
            <a:r>
              <a:rPr lang="nl-NL" sz="2400" dirty="0" smtClean="0">
                <a:solidFill>
                  <a:srgbClr val="FFFF00"/>
                </a:solidFill>
              </a:rPr>
              <a:t> Hierarchie heeft gelijk</a:t>
            </a:r>
          </a:p>
          <a:p>
            <a:pPr>
              <a:buFont typeface="Courier New" pitchFamily="49" charset="0"/>
              <a:buChar char="o"/>
            </a:pPr>
            <a:r>
              <a:rPr lang="nl-NL" sz="2400" dirty="0" smtClean="0">
                <a:solidFill>
                  <a:srgbClr val="FFFF00"/>
                </a:solidFill>
              </a:rPr>
              <a:t> Statisch</a:t>
            </a:r>
          </a:p>
          <a:p>
            <a:pPr>
              <a:buFont typeface="Courier New" pitchFamily="49" charset="0"/>
              <a:buChar char="o"/>
            </a:pPr>
            <a:r>
              <a:rPr lang="nl-NL" sz="2400" dirty="0" smtClean="0">
                <a:solidFill>
                  <a:srgbClr val="FFFF00"/>
                </a:solidFill>
              </a:rPr>
              <a:t> Managementlagen</a:t>
            </a:r>
          </a:p>
          <a:p>
            <a:pPr>
              <a:buFont typeface="Courier New" pitchFamily="49" charset="0"/>
              <a:buChar char="o"/>
            </a:pPr>
            <a:r>
              <a:rPr lang="nl-NL" sz="2400" dirty="0" smtClean="0">
                <a:solidFill>
                  <a:srgbClr val="FFFF00"/>
                </a:solidFill>
              </a:rPr>
              <a:t> Je taak doen</a:t>
            </a:r>
          </a:p>
          <a:p>
            <a:pPr>
              <a:buFont typeface="Courier New" pitchFamily="49" charset="0"/>
              <a:buChar char="o"/>
            </a:pPr>
            <a:r>
              <a:rPr lang="nl-NL" sz="2400" dirty="0" smtClean="0">
                <a:solidFill>
                  <a:srgbClr val="FFFF00"/>
                </a:solidFill>
              </a:rPr>
              <a:t> Binnen afdelingsmuren</a:t>
            </a:r>
          </a:p>
          <a:p>
            <a:pPr marL="273050" indent="-273050"/>
            <a:r>
              <a:rPr lang="nl-NL" sz="2400" dirty="0" smtClean="0">
                <a:solidFill>
                  <a:srgbClr val="FFFF00"/>
                </a:solidFill>
              </a:rPr>
              <a:t>	werken</a:t>
            </a:r>
          </a:p>
          <a:p>
            <a:endParaRPr lang="nl-NL" sz="2400" dirty="0">
              <a:solidFill>
                <a:srgbClr val="FFFF00"/>
              </a:solidFill>
            </a:endParaRPr>
          </a:p>
        </p:txBody>
      </p:sp>
      <p:sp>
        <p:nvSpPr>
          <p:cNvPr id="53" name="TextBox 52"/>
          <p:cNvSpPr txBox="1"/>
          <p:nvPr/>
        </p:nvSpPr>
        <p:spPr>
          <a:xfrm>
            <a:off x="559561" y="5322628"/>
            <a:ext cx="6143157" cy="769441"/>
          </a:xfrm>
          <a:prstGeom prst="rect">
            <a:avLst/>
          </a:prstGeom>
          <a:noFill/>
          <a:ln>
            <a:noFill/>
          </a:ln>
        </p:spPr>
        <p:txBody>
          <a:bodyPr wrap="none" rtlCol="0">
            <a:spAutoFit/>
          </a:bodyPr>
          <a:lstStyle/>
          <a:p>
            <a:r>
              <a:rPr lang="nl-NL" sz="2400" u="sng" dirty="0" smtClean="0">
                <a:solidFill>
                  <a:srgbClr val="FFFF00"/>
                </a:solidFill>
              </a:rPr>
              <a:t>Functionele structuur.</a:t>
            </a:r>
          </a:p>
          <a:p>
            <a:r>
              <a:rPr lang="nl-NL" sz="2000" dirty="0" smtClean="0">
                <a:solidFill>
                  <a:srgbClr val="FFFF00"/>
                </a:solidFill>
              </a:rPr>
              <a:t>Traditionele manier waarop organisaties zijn opgebouwd.</a:t>
            </a:r>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a:off x="1310185" y="2115394"/>
            <a:ext cx="5609230" cy="13648"/>
          </a:xfrm>
          <a:prstGeom prst="line">
            <a:avLst/>
          </a:prstGeom>
          <a:ln>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p:nvPr>
        </p:nvSpPr>
        <p:spPr>
          <a:xfrm>
            <a:off x="457200" y="274638"/>
            <a:ext cx="8229600" cy="1143000"/>
          </a:xfrm>
          <a:ln>
            <a:noFill/>
          </a:ln>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grpSp>
        <p:nvGrpSpPr>
          <p:cNvPr id="27" name="Group 26"/>
          <p:cNvGrpSpPr/>
          <p:nvPr/>
        </p:nvGrpSpPr>
        <p:grpSpPr>
          <a:xfrm>
            <a:off x="1665041" y="1787834"/>
            <a:ext cx="4824483" cy="675565"/>
            <a:chOff x="887105" y="3057098"/>
            <a:chExt cx="4824483" cy="675565"/>
          </a:xfrm>
          <a:solidFill>
            <a:schemeClr val="bg1"/>
          </a:solidFill>
        </p:grpSpPr>
        <p:sp>
          <p:nvSpPr>
            <p:cNvPr id="23" name="Chevron 22"/>
            <p:cNvSpPr/>
            <p:nvPr/>
          </p:nvSpPr>
          <p:spPr>
            <a:xfrm>
              <a:off x="887105" y="3057098"/>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4" name="Chevron 23"/>
            <p:cNvSpPr/>
            <p:nvPr/>
          </p:nvSpPr>
          <p:spPr>
            <a:xfrm>
              <a:off x="2144974" y="3059373"/>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5" name="Chevron 24"/>
            <p:cNvSpPr/>
            <p:nvPr/>
          </p:nvSpPr>
          <p:spPr>
            <a:xfrm>
              <a:off x="3375547" y="3061648"/>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6" name="Chevron 25"/>
            <p:cNvSpPr/>
            <p:nvPr/>
          </p:nvSpPr>
          <p:spPr>
            <a:xfrm>
              <a:off x="4606120" y="3063922"/>
              <a:ext cx="1105468" cy="668741"/>
            </a:xfrm>
            <a:prstGeom prst="chevron">
              <a:avLst>
                <a:gd name="adj" fmla="val 27551"/>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
        <p:nvSpPr>
          <p:cNvPr id="31" name="Oval 30"/>
          <p:cNvSpPr/>
          <p:nvPr/>
        </p:nvSpPr>
        <p:spPr>
          <a:xfrm>
            <a:off x="6905767" y="1910678"/>
            <a:ext cx="395785" cy="40943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35" name="Oval 34"/>
          <p:cNvSpPr/>
          <p:nvPr/>
        </p:nvSpPr>
        <p:spPr>
          <a:xfrm>
            <a:off x="916675" y="1912953"/>
            <a:ext cx="395785" cy="409433"/>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9" name="Straight Arrow Connector 38"/>
          <p:cNvCxnSpPr>
            <a:stCxn id="35" idx="6"/>
          </p:cNvCxnSpPr>
          <p:nvPr/>
        </p:nvCxnSpPr>
        <p:spPr>
          <a:xfrm>
            <a:off x="1312460" y="2117670"/>
            <a:ext cx="536826" cy="4535"/>
          </a:xfrm>
          <a:prstGeom prst="straightConnector1">
            <a:avLst/>
          </a:prstGeom>
          <a:ln>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95784" y="2388343"/>
            <a:ext cx="1268168" cy="369332"/>
          </a:xfrm>
          <a:prstGeom prst="rect">
            <a:avLst/>
          </a:prstGeom>
          <a:noFill/>
          <a:ln>
            <a:noFill/>
          </a:ln>
        </p:spPr>
        <p:txBody>
          <a:bodyPr wrap="none" rtlCol="0">
            <a:spAutoFit/>
          </a:bodyPr>
          <a:lstStyle/>
          <a:p>
            <a:r>
              <a:rPr lang="nl-NL" dirty="0" smtClean="0">
                <a:solidFill>
                  <a:srgbClr val="FFFF00"/>
                </a:solidFill>
              </a:rPr>
              <a:t>Leverancier</a:t>
            </a:r>
            <a:endParaRPr lang="nl-NL" dirty="0">
              <a:solidFill>
                <a:srgbClr val="FFFF00"/>
              </a:solidFill>
            </a:endParaRPr>
          </a:p>
        </p:txBody>
      </p:sp>
      <p:sp>
        <p:nvSpPr>
          <p:cNvPr id="43" name="TextBox 42"/>
          <p:cNvSpPr txBox="1"/>
          <p:nvPr/>
        </p:nvSpPr>
        <p:spPr>
          <a:xfrm>
            <a:off x="6798862" y="2363322"/>
            <a:ext cx="665054" cy="369332"/>
          </a:xfrm>
          <a:prstGeom prst="rect">
            <a:avLst/>
          </a:prstGeom>
          <a:noFill/>
          <a:ln>
            <a:noFill/>
          </a:ln>
        </p:spPr>
        <p:txBody>
          <a:bodyPr wrap="none" rtlCol="0">
            <a:spAutoFit/>
          </a:bodyPr>
          <a:lstStyle/>
          <a:p>
            <a:r>
              <a:rPr lang="nl-NL" dirty="0" smtClean="0">
                <a:solidFill>
                  <a:srgbClr val="FFFF00"/>
                </a:solidFill>
              </a:rPr>
              <a:t>Klant</a:t>
            </a:r>
            <a:endParaRPr lang="nl-NL" dirty="0">
              <a:solidFill>
                <a:srgbClr val="FFFF00"/>
              </a:solidFill>
            </a:endParaRPr>
          </a:p>
        </p:txBody>
      </p:sp>
      <p:sp>
        <p:nvSpPr>
          <p:cNvPr id="47" name="TextBox 46"/>
          <p:cNvSpPr txBox="1"/>
          <p:nvPr/>
        </p:nvSpPr>
        <p:spPr>
          <a:xfrm>
            <a:off x="2238215" y="2770488"/>
            <a:ext cx="3548435" cy="2677656"/>
          </a:xfrm>
          <a:prstGeom prst="rect">
            <a:avLst/>
          </a:prstGeom>
          <a:noFill/>
          <a:ln>
            <a:noFill/>
          </a:ln>
        </p:spPr>
        <p:txBody>
          <a:bodyPr wrap="square" rtlCol="0">
            <a:spAutoFit/>
          </a:bodyPr>
          <a:lstStyle/>
          <a:p>
            <a:r>
              <a:rPr lang="nl-NL" sz="2400" b="1" dirty="0" smtClean="0">
                <a:solidFill>
                  <a:srgbClr val="FFFF00"/>
                </a:solidFill>
              </a:rPr>
              <a:t>Horizontaal organiseren</a:t>
            </a:r>
          </a:p>
          <a:p>
            <a:pPr>
              <a:buFont typeface="Courier New" pitchFamily="49" charset="0"/>
              <a:buChar char="o"/>
            </a:pPr>
            <a:r>
              <a:rPr lang="nl-NL" sz="2400" b="1" dirty="0" smtClean="0">
                <a:solidFill>
                  <a:srgbClr val="FFFF00"/>
                </a:solidFill>
              </a:rPr>
              <a:t> </a:t>
            </a:r>
            <a:r>
              <a:rPr lang="nl-NL" sz="2400" dirty="0" smtClean="0">
                <a:solidFill>
                  <a:srgbClr val="FFFF00"/>
                </a:solidFill>
              </a:rPr>
              <a:t>Processtromen</a:t>
            </a:r>
          </a:p>
          <a:p>
            <a:pPr>
              <a:buFont typeface="Courier New" pitchFamily="49" charset="0"/>
              <a:buChar char="o"/>
            </a:pPr>
            <a:r>
              <a:rPr lang="nl-NL" sz="2400" dirty="0" smtClean="0">
                <a:solidFill>
                  <a:srgbClr val="FFFF00"/>
                </a:solidFill>
              </a:rPr>
              <a:t> Proces heeft gelijk</a:t>
            </a:r>
          </a:p>
          <a:p>
            <a:pPr>
              <a:buFont typeface="Courier New" pitchFamily="49" charset="0"/>
              <a:buChar char="o"/>
            </a:pPr>
            <a:r>
              <a:rPr lang="nl-NL" sz="2400" dirty="0" smtClean="0">
                <a:solidFill>
                  <a:srgbClr val="FFFF00"/>
                </a:solidFill>
              </a:rPr>
              <a:t> Dynamisch</a:t>
            </a:r>
          </a:p>
          <a:p>
            <a:pPr>
              <a:buFont typeface="Courier New" pitchFamily="49" charset="0"/>
              <a:buChar char="o"/>
            </a:pPr>
            <a:r>
              <a:rPr lang="nl-NL" sz="2400" dirty="0" smtClean="0">
                <a:solidFill>
                  <a:srgbClr val="FFFF00"/>
                </a:solidFill>
              </a:rPr>
              <a:t> Platte organisatie </a:t>
            </a:r>
          </a:p>
          <a:p>
            <a:pPr>
              <a:buFont typeface="Courier New" pitchFamily="49" charset="0"/>
              <a:buChar char="o"/>
            </a:pPr>
            <a:r>
              <a:rPr lang="nl-NL" sz="2400" dirty="0" smtClean="0">
                <a:solidFill>
                  <a:srgbClr val="FFFF00"/>
                </a:solidFill>
              </a:rPr>
              <a:t> Resultaat behalen</a:t>
            </a:r>
          </a:p>
          <a:p>
            <a:pPr>
              <a:buFont typeface="Courier New" pitchFamily="49" charset="0"/>
              <a:buChar char="o"/>
            </a:pPr>
            <a:r>
              <a:rPr lang="nl-NL" sz="2400" dirty="0" smtClean="0">
                <a:solidFill>
                  <a:srgbClr val="FFFF00"/>
                </a:solidFill>
              </a:rPr>
              <a:t> Multidisciplinaire teams</a:t>
            </a:r>
          </a:p>
        </p:txBody>
      </p:sp>
      <p:sp>
        <p:nvSpPr>
          <p:cNvPr id="48" name="TextBox 47"/>
          <p:cNvSpPr txBox="1"/>
          <p:nvPr/>
        </p:nvSpPr>
        <p:spPr>
          <a:xfrm>
            <a:off x="559561" y="5554644"/>
            <a:ext cx="2282676" cy="769441"/>
          </a:xfrm>
          <a:prstGeom prst="rect">
            <a:avLst/>
          </a:prstGeom>
          <a:noFill/>
          <a:ln>
            <a:noFill/>
          </a:ln>
        </p:spPr>
        <p:txBody>
          <a:bodyPr wrap="none" rtlCol="0">
            <a:spAutoFit/>
          </a:bodyPr>
          <a:lstStyle/>
          <a:p>
            <a:r>
              <a:rPr lang="nl-NL" sz="2400" u="sng" dirty="0" smtClean="0">
                <a:solidFill>
                  <a:srgbClr val="FFFF00"/>
                </a:solidFill>
              </a:rPr>
              <a:t>Proces structuur.</a:t>
            </a:r>
          </a:p>
          <a:p>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4638"/>
            <a:ext cx="8229600" cy="1143000"/>
          </a:xfrm>
        </p:spPr>
        <p:txBody>
          <a:bodyPr>
            <a:normAutofit fontScale="90000"/>
          </a:bodyPr>
          <a:lstStyle/>
          <a:p>
            <a:pPr algn="l"/>
            <a:r>
              <a:rPr lang="nl-NL" dirty="0" smtClean="0">
                <a:solidFill>
                  <a:srgbClr val="FFFF00"/>
                </a:solidFill>
              </a:rPr>
              <a:t>Organisaties..............................</a:t>
            </a:r>
            <a:r>
              <a:rPr lang="nl-NL" sz="3200" dirty="0" smtClean="0">
                <a:solidFill>
                  <a:srgbClr val="FFFF00"/>
                </a:solidFill>
              </a:rPr>
              <a:t>structuren</a:t>
            </a:r>
            <a:endParaRPr lang="nl-NL" sz="3200" dirty="0">
              <a:solidFill>
                <a:srgbClr val="FFFF00"/>
              </a:solidFill>
            </a:endParaRPr>
          </a:p>
        </p:txBody>
      </p:sp>
      <p:sp>
        <p:nvSpPr>
          <p:cNvPr id="9" name="TextBox 8"/>
          <p:cNvSpPr txBox="1"/>
          <p:nvPr/>
        </p:nvSpPr>
        <p:spPr>
          <a:xfrm>
            <a:off x="232014" y="6086912"/>
            <a:ext cx="7410731" cy="461665"/>
          </a:xfrm>
          <a:prstGeom prst="rect">
            <a:avLst/>
          </a:prstGeom>
          <a:noFill/>
        </p:spPr>
        <p:txBody>
          <a:bodyPr wrap="square" rtlCol="0">
            <a:spAutoFit/>
          </a:bodyPr>
          <a:lstStyle/>
          <a:p>
            <a:r>
              <a:rPr lang="nl-NL" sz="2400" dirty="0" smtClean="0">
                <a:solidFill>
                  <a:srgbClr val="FFFF00"/>
                </a:solidFill>
              </a:rPr>
              <a:t>Proces en functionele structuur in één organisatie.</a:t>
            </a:r>
          </a:p>
        </p:txBody>
      </p:sp>
      <p:pic>
        <p:nvPicPr>
          <p:cNvPr id="2" name="Picture 2" descr="015_verschilorgproces2">
            <a:hlinkClick r:id="rId3"/>
          </p:cNvPr>
          <p:cNvPicPr>
            <a:picLocks noChangeAspect="1" noChangeArrowheads="1"/>
          </p:cNvPicPr>
          <p:nvPr/>
        </p:nvPicPr>
        <p:blipFill>
          <a:blip r:embed="rId4" cstate="print"/>
          <a:srcRect/>
          <a:stretch>
            <a:fillRect/>
          </a:stretch>
        </p:blipFill>
        <p:spPr bwMode="auto">
          <a:xfrm>
            <a:off x="939326" y="1345726"/>
            <a:ext cx="5953125" cy="4657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5" name="TextBox 4"/>
          <p:cNvSpPr txBox="1"/>
          <p:nvPr/>
        </p:nvSpPr>
        <p:spPr>
          <a:xfrm>
            <a:off x="3548417" y="1705968"/>
            <a:ext cx="5240537" cy="3970318"/>
          </a:xfrm>
          <a:prstGeom prst="rect">
            <a:avLst/>
          </a:prstGeom>
          <a:noFill/>
        </p:spPr>
        <p:txBody>
          <a:bodyPr wrap="none" rtlCol="0">
            <a:spAutoFit/>
          </a:bodyPr>
          <a:lstStyle/>
          <a:p>
            <a:r>
              <a:rPr lang="nl-NL" sz="2800" u="sng" dirty="0" smtClean="0">
                <a:solidFill>
                  <a:srgbClr val="FFFF00"/>
                </a:solidFill>
              </a:rPr>
              <a:t>Inspirerend leiderschap.</a:t>
            </a:r>
          </a:p>
          <a:p>
            <a:endParaRPr lang="nl-NL" sz="2800" u="sng" dirty="0" smtClean="0">
              <a:solidFill>
                <a:srgbClr val="FFFF00"/>
              </a:solidFill>
            </a:endParaRPr>
          </a:p>
          <a:p>
            <a:r>
              <a:rPr lang="nl-NL" sz="2800" u="sng" dirty="0" smtClean="0">
                <a:solidFill>
                  <a:srgbClr val="FFFF00"/>
                </a:solidFill>
              </a:rPr>
              <a:t>Bouwen op vertrouwen</a:t>
            </a:r>
          </a:p>
          <a:p>
            <a:endParaRPr lang="nl-NL" sz="2800" u="sng" dirty="0" smtClean="0">
              <a:solidFill>
                <a:srgbClr val="FFFF00"/>
              </a:solidFill>
            </a:endParaRPr>
          </a:p>
          <a:p>
            <a:r>
              <a:rPr lang="nl-NL" sz="2800" u="sng" dirty="0" smtClean="0">
                <a:solidFill>
                  <a:srgbClr val="FFFF00"/>
                </a:solidFill>
              </a:rPr>
              <a:t>Samenwerking</a:t>
            </a:r>
          </a:p>
          <a:p>
            <a:endParaRPr lang="nl-NL" sz="2800" u="sng" dirty="0" smtClean="0">
              <a:solidFill>
                <a:srgbClr val="FFFF00"/>
              </a:solidFill>
            </a:endParaRPr>
          </a:p>
          <a:p>
            <a:r>
              <a:rPr lang="nl-NL" sz="2800" u="sng" dirty="0" smtClean="0">
                <a:solidFill>
                  <a:srgbClr val="FFFF00"/>
                </a:solidFill>
              </a:rPr>
              <a:t>Resultaatgerichtheid</a:t>
            </a:r>
            <a:endParaRPr lang="nl-NL" sz="2800" dirty="0" smtClean="0">
              <a:solidFill>
                <a:srgbClr val="FFFF00"/>
              </a:solidFill>
            </a:endParaRPr>
          </a:p>
          <a:p>
            <a:endParaRPr lang="nl-NL" sz="2800" u="sng" dirty="0" smtClean="0">
              <a:solidFill>
                <a:srgbClr val="FFFF00"/>
              </a:solidFill>
            </a:endParaRPr>
          </a:p>
          <a:p>
            <a:r>
              <a:rPr lang="nl-NL" sz="2800" u="sng" dirty="0" smtClean="0">
                <a:solidFill>
                  <a:srgbClr val="FFFF00"/>
                </a:solidFill>
              </a:rPr>
              <a:t>Continu verbeteren &amp; vernieuwen.</a:t>
            </a:r>
          </a:p>
        </p:txBody>
      </p:sp>
      <p:pic>
        <p:nvPicPr>
          <p:cNvPr id="7" name="Content Placeholder 5" descr="ink_imwr.jpg"/>
          <p:cNvPicPr>
            <a:picLocks noChangeAspect="1"/>
          </p:cNvPicPr>
          <p:nvPr/>
        </p:nvPicPr>
        <p:blipFill>
          <a:blip r:embed="rId3" cstate="print"/>
          <a:stretch>
            <a:fillRect/>
          </a:stretch>
        </p:blipFill>
        <p:spPr>
          <a:xfrm>
            <a:off x="851732" y="3780413"/>
            <a:ext cx="1642086" cy="1628402"/>
          </a:xfrm>
          <a:prstGeom prst="rect">
            <a:avLst/>
          </a:prstGeom>
        </p:spPr>
      </p:pic>
      <p:sp>
        <p:nvSpPr>
          <p:cNvPr id="8" name="TextBox 7"/>
          <p:cNvSpPr txBox="1"/>
          <p:nvPr/>
        </p:nvSpPr>
        <p:spPr>
          <a:xfrm>
            <a:off x="887134" y="5404487"/>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pic>
        <p:nvPicPr>
          <p:cNvPr id="10" name="Content Placeholder 5" descr="ink_model.jpg"/>
          <p:cNvPicPr>
            <a:picLocks noChangeAspect="1"/>
          </p:cNvPicPr>
          <p:nvPr/>
        </p:nvPicPr>
        <p:blipFill>
          <a:blip r:embed="rId4" cstate="print"/>
          <a:stretch>
            <a:fillRect/>
          </a:stretch>
        </p:blipFill>
        <p:spPr>
          <a:xfrm>
            <a:off x="291057" y="1255591"/>
            <a:ext cx="3295952" cy="218033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9" name="Rectangle 8"/>
          <p:cNvSpPr/>
          <p:nvPr/>
        </p:nvSpPr>
        <p:spPr>
          <a:xfrm>
            <a:off x="450376" y="1901810"/>
            <a:ext cx="8325134" cy="2739211"/>
          </a:xfrm>
          <a:prstGeom prst="rect">
            <a:avLst/>
          </a:prstGeom>
        </p:spPr>
        <p:txBody>
          <a:bodyPr wrap="square">
            <a:spAutoFit/>
          </a:bodyPr>
          <a:lstStyle/>
          <a:p>
            <a:pPr marL="457200" indent="-457200">
              <a:buFont typeface="+mj-lt"/>
              <a:buAutoNum type="arabicParenR"/>
            </a:pPr>
            <a:r>
              <a:rPr lang="nl-NL" sz="2800" b="1" dirty="0" smtClean="0">
                <a:solidFill>
                  <a:srgbClr val="FFFF00"/>
                </a:solidFill>
              </a:rPr>
              <a:t>Inspirerend leiderschap</a:t>
            </a:r>
          </a:p>
          <a:p>
            <a:pPr marL="450850" indent="-450850"/>
            <a:r>
              <a:rPr lang="nl-NL" sz="2800" dirty="0" smtClean="0">
                <a:solidFill>
                  <a:srgbClr val="FFFF00"/>
                </a:solidFill>
              </a:rPr>
              <a:t>	De leiding bepaalt een uitdagende koers en draagt de koers uit. De leiding luistert, inspireert en mobiliseert. Leiders dagen iedereen uit het beste te geven. Leiders gaan de consequenties, ook voor zichzelf, niet uit de weg, zijn integer</a:t>
            </a:r>
            <a:r>
              <a:rPr lang="nl-NL" sz="2800" baseline="30000" dirty="0" smtClean="0">
                <a:solidFill>
                  <a:srgbClr val="FFFF00"/>
                </a:solidFill>
              </a:rPr>
              <a:t>*</a:t>
            </a:r>
            <a:r>
              <a:rPr lang="nl-NL" sz="2800" dirty="0" smtClean="0">
                <a:solidFill>
                  <a:srgbClr val="FFFF00"/>
                </a:solidFill>
              </a:rPr>
              <a:t> en houden vol.</a:t>
            </a:r>
          </a:p>
        </p:txBody>
      </p:sp>
      <p:sp>
        <p:nvSpPr>
          <p:cNvPr id="4" name="TextBox 3"/>
          <p:cNvSpPr txBox="1"/>
          <p:nvPr/>
        </p:nvSpPr>
        <p:spPr>
          <a:xfrm>
            <a:off x="982639" y="5158855"/>
            <a:ext cx="1127937" cy="369332"/>
          </a:xfrm>
          <a:prstGeom prst="rect">
            <a:avLst/>
          </a:prstGeom>
          <a:noFill/>
        </p:spPr>
        <p:txBody>
          <a:bodyPr wrap="none" rtlCol="0">
            <a:spAutoFit/>
          </a:bodyPr>
          <a:lstStyle/>
          <a:p>
            <a:r>
              <a:rPr lang="nl-NL" dirty="0" smtClean="0">
                <a:solidFill>
                  <a:srgbClr val="FFFF00"/>
                </a:solidFill>
              </a:rPr>
              <a:t>*) Integer.</a:t>
            </a:r>
            <a:endParaRPr lang="nl-NL" dirty="0">
              <a:solidFill>
                <a:srgbClr val="FFFF00"/>
              </a:solidFill>
            </a:endParaRPr>
          </a:p>
        </p:txBody>
      </p:sp>
      <p:sp>
        <p:nvSpPr>
          <p:cNvPr id="5" name="Rectangle 4"/>
          <p:cNvSpPr/>
          <p:nvPr/>
        </p:nvSpPr>
        <p:spPr>
          <a:xfrm>
            <a:off x="1235123" y="5425954"/>
            <a:ext cx="6148316" cy="1477328"/>
          </a:xfrm>
          <a:prstGeom prst="rect">
            <a:avLst/>
          </a:prstGeom>
        </p:spPr>
        <p:txBody>
          <a:bodyPr wrap="square">
            <a:spAutoFit/>
          </a:bodyPr>
          <a:lstStyle/>
          <a:p>
            <a:r>
              <a:rPr lang="nl-NL" dirty="0" smtClean="0">
                <a:solidFill>
                  <a:srgbClr val="FFFF00"/>
                </a:solidFill>
              </a:rPr>
              <a:t>open zijn, eerlijk, handelen uit overtuiging, zonder vooroordeel of veroordeling.</a:t>
            </a:r>
          </a:p>
          <a:p>
            <a:r>
              <a:rPr lang="nl-NL" dirty="0" smtClean="0">
                <a:solidFill>
                  <a:srgbClr val="FFFF00"/>
                </a:solidFill>
              </a:rPr>
              <a:t>Integer handelen zegt altijd iets van je grondhouding, je eigen innerlijke diepste overtuiging </a:t>
            </a:r>
          </a:p>
          <a:p>
            <a:r>
              <a:rPr lang="nl-NL" dirty="0" smtClean="0">
                <a:solidFill>
                  <a:srgbClr val="FFFF00"/>
                </a:solidFill>
              </a:rPr>
              <a:t> </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9" name="Rectangle 8"/>
          <p:cNvSpPr/>
          <p:nvPr/>
        </p:nvSpPr>
        <p:spPr>
          <a:xfrm>
            <a:off x="450376" y="1787856"/>
            <a:ext cx="8325134" cy="3539430"/>
          </a:xfrm>
          <a:prstGeom prst="rect">
            <a:avLst/>
          </a:prstGeom>
        </p:spPr>
        <p:txBody>
          <a:bodyPr wrap="square">
            <a:spAutoFit/>
          </a:bodyPr>
          <a:lstStyle/>
          <a:p>
            <a:pPr marL="450850" indent="-450850"/>
            <a:r>
              <a:rPr lang="nl-NL" sz="2800" dirty="0" smtClean="0">
                <a:solidFill>
                  <a:srgbClr val="FFFF00"/>
                </a:solidFill>
              </a:rPr>
              <a:t>2)	</a:t>
            </a:r>
            <a:r>
              <a:rPr lang="nl-NL" sz="2800" b="1" dirty="0" smtClean="0">
                <a:solidFill>
                  <a:srgbClr val="FFFF00"/>
                </a:solidFill>
              </a:rPr>
              <a:t>Bouwen op vertrouwen</a:t>
            </a:r>
          </a:p>
          <a:p>
            <a:pPr marL="450850" indent="-450850"/>
            <a:r>
              <a:rPr lang="nl-NL" sz="2800" dirty="0" smtClean="0">
                <a:solidFill>
                  <a:srgbClr val="FFFF00"/>
                </a:solidFill>
              </a:rPr>
              <a:t>	Iedere medewerker kent zijn bijdrage aan het eindresultaat en heeft de mogelijkheid zich hiervoor voldoende te bekwamen.</a:t>
            </a:r>
          </a:p>
          <a:p>
            <a:pPr marL="450850" indent="-450850"/>
            <a:r>
              <a:rPr lang="nl-NL" sz="2800" dirty="0" smtClean="0">
                <a:solidFill>
                  <a:srgbClr val="FFFF00"/>
                </a:solidFill>
              </a:rPr>
              <a:t>	Cultuur en competenties geven de basis voor vertrouwen. De organisatie zoekt feedback van belanghebbenden, is open over haar resultaten en voert hierover met hen de dialoog.</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2206610"/>
            <a:ext cx="8093122" cy="2677656"/>
          </a:xfrm>
          <a:prstGeom prst="rect">
            <a:avLst/>
          </a:prstGeom>
        </p:spPr>
        <p:txBody>
          <a:bodyPr wrap="square">
            <a:spAutoFit/>
          </a:bodyPr>
          <a:lstStyle/>
          <a:p>
            <a:pPr marL="457200" indent="-457200"/>
            <a:r>
              <a:rPr lang="nl-NL" sz="2800" b="1" dirty="0" smtClean="0">
                <a:solidFill>
                  <a:srgbClr val="FFFF00"/>
                </a:solidFill>
              </a:rPr>
              <a:t>3)	Samenwerking</a:t>
            </a:r>
          </a:p>
          <a:p>
            <a:pPr marL="450850" indent="-450850"/>
            <a:r>
              <a:rPr lang="nl-NL" sz="2800" dirty="0" smtClean="0">
                <a:solidFill>
                  <a:srgbClr val="FFFF00"/>
                </a:solidFill>
              </a:rPr>
              <a:t>	Leiding en medewerkers nemen gezamenlijk verantwoordelijkheid voor het te behalen succes. Persoonlijke doelen en organisatiedoelen zijn op elkaar afgestemd. Met partners in netwerken wordt gezocht naar toegevoegde waarde voor het geheel.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1578802"/>
            <a:ext cx="8093122" cy="3539430"/>
          </a:xfrm>
          <a:prstGeom prst="rect">
            <a:avLst/>
          </a:prstGeom>
        </p:spPr>
        <p:txBody>
          <a:bodyPr wrap="square">
            <a:spAutoFit/>
          </a:bodyPr>
          <a:lstStyle/>
          <a:p>
            <a:pPr marL="450850" indent="-450850"/>
            <a:r>
              <a:rPr lang="nl-NL" sz="2800" b="1" dirty="0" smtClean="0">
                <a:solidFill>
                  <a:srgbClr val="FFFF00"/>
                </a:solidFill>
              </a:rPr>
              <a:t>4)	Resultaatgerichtheid</a:t>
            </a:r>
          </a:p>
          <a:p>
            <a:pPr marL="450850" indent="-450850"/>
            <a:r>
              <a:rPr lang="nl-NL" sz="2800" dirty="0" smtClean="0">
                <a:solidFill>
                  <a:srgbClr val="FFFF00"/>
                </a:solidFill>
              </a:rPr>
              <a:t>	De leiding en medewerkers zijn gericht op het behalen van de afgesproken resultaten voor alle belanghebbenden. </a:t>
            </a:r>
          </a:p>
          <a:p>
            <a:pPr marL="450850" indent="-450850"/>
            <a:r>
              <a:rPr lang="nl-NL" sz="2800" dirty="0" smtClean="0">
                <a:solidFill>
                  <a:srgbClr val="FFFF00"/>
                </a:solidFill>
              </a:rPr>
              <a:t>	De inspanningen zijn daardoor evenwichtig en doelgericht. </a:t>
            </a:r>
          </a:p>
          <a:p>
            <a:pPr marL="450850" indent="-450850"/>
            <a:r>
              <a:rPr lang="nl-NL" sz="2800" dirty="0" smtClean="0">
                <a:solidFill>
                  <a:srgbClr val="FFFF00"/>
                </a:solidFill>
              </a:rPr>
              <a:t>	Op basis van resultaten en veranderingen in de omgeving worden ambities en doelen bijgesteld.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50072" cy="748943"/>
          </a:xfrm>
        </p:spPr>
        <p:txBody>
          <a:bodyPr>
            <a:normAutofit fontScale="90000"/>
          </a:bodyPr>
          <a:lstStyle/>
          <a:p>
            <a:pPr algn="l"/>
            <a:r>
              <a:rPr lang="nl-NL" dirty="0" smtClean="0">
                <a:solidFill>
                  <a:srgbClr val="FFFF00"/>
                </a:solidFill>
              </a:rPr>
              <a:t>Het INK model...................</a:t>
            </a:r>
            <a:r>
              <a:rPr lang="nl-NL" sz="3600" dirty="0" smtClean="0">
                <a:solidFill>
                  <a:srgbClr val="FFFF00"/>
                </a:solidFill>
              </a:rPr>
              <a:t>vijf kenmerken</a:t>
            </a:r>
            <a:br>
              <a:rPr lang="nl-NL" sz="3600" dirty="0" smtClean="0">
                <a:solidFill>
                  <a:srgbClr val="FFFF00"/>
                </a:solidFill>
              </a:rPr>
            </a:br>
            <a:r>
              <a:rPr lang="nl-NL" sz="3600" dirty="0" smtClean="0">
                <a:solidFill>
                  <a:srgbClr val="FFFF00"/>
                </a:solidFill>
              </a:rPr>
              <a:t>van een kwalitatief gezonde organisatie.</a:t>
            </a:r>
            <a:endParaRPr lang="nl-NL" sz="3600" dirty="0">
              <a:solidFill>
                <a:srgbClr val="FFFF00"/>
              </a:solidFill>
            </a:endParaRPr>
          </a:p>
        </p:txBody>
      </p:sp>
      <p:sp>
        <p:nvSpPr>
          <p:cNvPr id="4" name="Rectangle 3"/>
          <p:cNvSpPr/>
          <p:nvPr/>
        </p:nvSpPr>
        <p:spPr>
          <a:xfrm>
            <a:off x="545911" y="2274850"/>
            <a:ext cx="8093122" cy="3108543"/>
          </a:xfrm>
          <a:prstGeom prst="rect">
            <a:avLst/>
          </a:prstGeom>
        </p:spPr>
        <p:txBody>
          <a:bodyPr wrap="square">
            <a:spAutoFit/>
          </a:bodyPr>
          <a:lstStyle/>
          <a:p>
            <a:pPr marL="450850" indent="-450850"/>
            <a:r>
              <a:rPr lang="nl-NL" sz="2800" b="1" dirty="0" smtClean="0">
                <a:solidFill>
                  <a:srgbClr val="FFFF00"/>
                </a:solidFill>
              </a:rPr>
              <a:t>5) 	Continu verbeteren en vernieuwen</a:t>
            </a:r>
          </a:p>
          <a:p>
            <a:pPr marL="450850" indent="-450850"/>
            <a:r>
              <a:rPr lang="nl-NL" sz="2800" dirty="0" smtClean="0">
                <a:solidFill>
                  <a:srgbClr val="FFFF00"/>
                </a:solidFill>
              </a:rPr>
              <a:t>	Er is tijd en aandacht voor evaluatie en reflectie. </a:t>
            </a:r>
          </a:p>
          <a:p>
            <a:pPr marL="450850" indent="-450850"/>
            <a:r>
              <a:rPr lang="nl-NL" sz="2800" dirty="0" smtClean="0">
                <a:solidFill>
                  <a:srgbClr val="FFFF00"/>
                </a:solidFill>
              </a:rPr>
              <a:t>	Er is openheid over resultaten en een cultuur gericht op verbeteren. </a:t>
            </a:r>
          </a:p>
          <a:p>
            <a:pPr marL="450850" indent="-450850"/>
            <a:r>
              <a:rPr lang="nl-NL" sz="2800" dirty="0" smtClean="0">
                <a:solidFill>
                  <a:srgbClr val="FFFF00"/>
                </a:solidFill>
              </a:rPr>
              <a:t>	De organisatie kijkt kritisch naar zichzelf en haar omgeving, waardoor stapsgewijs wordt verbeterd en/of (fundamenteel) wordt vernieuwd. </a:t>
            </a:r>
            <a:r>
              <a:rPr lang="nl-NL" sz="2800" b="1" dirty="0" smtClean="0">
                <a:solidFill>
                  <a:srgbClr val="FFFF00"/>
                </a:solidFill>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a:t>
            </a:r>
            <a:r>
              <a:rPr lang="nl-NL" dirty="0" smtClean="0">
                <a:solidFill>
                  <a:srgbClr val="FFFF00"/>
                </a:solidFill>
              </a:rPr>
              <a:t>les 4</a:t>
            </a:r>
            <a:endParaRPr lang="nl-NL" sz="2000" dirty="0">
              <a:solidFill>
                <a:srgbClr val="FFFF00"/>
              </a:solidFill>
            </a:endParaRPr>
          </a:p>
        </p:txBody>
      </p:sp>
      <p:sp>
        <p:nvSpPr>
          <p:cNvPr id="3" name="TextBox 2"/>
          <p:cNvSpPr txBox="1"/>
          <p:nvPr/>
        </p:nvSpPr>
        <p:spPr>
          <a:xfrm>
            <a:off x="450373" y="1555836"/>
            <a:ext cx="5281446" cy="4524315"/>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Herhaling </a:t>
            </a:r>
            <a:r>
              <a:rPr lang="nl-NL" sz="3200" dirty="0" smtClean="0">
                <a:solidFill>
                  <a:srgbClr val="FFFF00"/>
                </a:solidFill>
              </a:rPr>
              <a:t>lessen.</a:t>
            </a:r>
            <a:endParaRPr lang="nl-NL" sz="3200" dirty="0" smtClean="0">
              <a:solidFill>
                <a:srgbClr val="FFFF00"/>
              </a:solidFill>
            </a:endParaRPr>
          </a:p>
          <a:p>
            <a:pPr>
              <a:lnSpc>
                <a:spcPct val="150000"/>
              </a:lnSpc>
              <a:buFont typeface="Wingdings" pitchFamily="2" charset="2"/>
              <a:buChar char="q"/>
            </a:pPr>
            <a:r>
              <a:rPr lang="nl-NL" sz="3200" dirty="0" smtClean="0">
                <a:solidFill>
                  <a:srgbClr val="FFFF00"/>
                </a:solidFill>
              </a:rPr>
              <a:t> Voortgang Eindwerkstuk.</a:t>
            </a:r>
          </a:p>
          <a:p>
            <a:pPr>
              <a:lnSpc>
                <a:spcPct val="150000"/>
              </a:lnSpc>
              <a:buFont typeface="Wingdings" pitchFamily="2" charset="2"/>
              <a:buChar char="q"/>
            </a:pPr>
            <a:r>
              <a:rPr lang="nl-NL" sz="3200" dirty="0" smtClean="0">
                <a:solidFill>
                  <a:srgbClr val="FFFF00"/>
                </a:solidFill>
              </a:rPr>
              <a:t> INK model (vijf kenmerken).</a:t>
            </a:r>
          </a:p>
          <a:p>
            <a:pPr>
              <a:lnSpc>
                <a:spcPct val="150000"/>
              </a:lnSpc>
              <a:buFont typeface="Wingdings" pitchFamily="2" charset="2"/>
              <a:buChar char="q"/>
            </a:pPr>
            <a:r>
              <a:rPr lang="nl-NL" sz="3200" dirty="0" smtClean="0">
                <a:solidFill>
                  <a:srgbClr val="FFFF00"/>
                </a:solidFill>
              </a:rPr>
              <a:t> INK model (organisatie).</a:t>
            </a:r>
          </a:p>
          <a:p>
            <a:pPr>
              <a:lnSpc>
                <a:spcPct val="150000"/>
              </a:lnSpc>
              <a:buFont typeface="Wingdings" pitchFamily="2" charset="2"/>
              <a:buChar char="q"/>
            </a:pPr>
            <a:r>
              <a:rPr lang="nl-NL" sz="3200" dirty="0" smtClean="0">
                <a:solidFill>
                  <a:srgbClr val="FFFF00"/>
                </a:solidFill>
              </a:rPr>
              <a:t> Opdracht</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nl-NL" dirty="0" smtClean="0">
                <a:solidFill>
                  <a:srgbClr val="FFFF00"/>
                </a:solidFill>
              </a:rPr>
              <a:t>Het INK model............</a:t>
            </a:r>
            <a:r>
              <a:rPr lang="nl-NL" sz="2800" dirty="0" smtClean="0">
                <a:solidFill>
                  <a:srgbClr val="FFFF00"/>
                </a:solidFill>
              </a:rPr>
              <a:t> conditie organisatie</a:t>
            </a:r>
            <a:br>
              <a:rPr lang="nl-NL" sz="2800" dirty="0" smtClean="0">
                <a:solidFill>
                  <a:srgbClr val="FFFF00"/>
                </a:solidFill>
              </a:rPr>
            </a:br>
            <a:r>
              <a:rPr lang="nl-NL" sz="2800" dirty="0" smtClean="0">
                <a:solidFill>
                  <a:srgbClr val="FFFF00"/>
                </a:solidFill>
              </a:rPr>
              <a:t/>
            </a:r>
            <a:br>
              <a:rPr lang="nl-NL" sz="2800" dirty="0" smtClean="0">
                <a:solidFill>
                  <a:srgbClr val="FFFF00"/>
                </a:solidFill>
              </a:rPr>
            </a:br>
            <a:r>
              <a:rPr lang="nl-NL" sz="2800" dirty="0" smtClean="0">
                <a:solidFill>
                  <a:srgbClr val="FFFF00"/>
                </a:solidFill>
              </a:rPr>
              <a:t>Diagnose model</a:t>
            </a:r>
            <a:endParaRPr lang="nl-NL" sz="2700" dirty="0">
              <a:solidFill>
                <a:srgbClr val="FFFF00"/>
              </a:solidFill>
            </a:endParaRPr>
          </a:p>
        </p:txBody>
      </p:sp>
      <p:sp>
        <p:nvSpPr>
          <p:cNvPr id="3" name="Content Placeholder 2"/>
          <p:cNvSpPr>
            <a:spLocks noGrp="1"/>
          </p:cNvSpPr>
          <p:nvPr>
            <p:ph idx="1"/>
          </p:nvPr>
        </p:nvSpPr>
        <p:spPr>
          <a:xfrm>
            <a:off x="457200" y="2146121"/>
            <a:ext cx="8229600" cy="3517710"/>
          </a:xfrm>
        </p:spPr>
        <p:txBody>
          <a:bodyPr/>
          <a:lstStyle/>
          <a:p>
            <a:pPr marL="514350" indent="-514350">
              <a:buFont typeface="+mj-lt"/>
              <a:buAutoNum type="arabicPeriod"/>
            </a:pPr>
            <a:r>
              <a:rPr lang="nl-NL" dirty="0" smtClean="0">
                <a:solidFill>
                  <a:srgbClr val="FFFF00"/>
                </a:solidFill>
              </a:rPr>
              <a:t>Hoe gezond is mijn organisatie?</a:t>
            </a:r>
          </a:p>
          <a:p>
            <a:pPr marL="514350" indent="-514350">
              <a:buFont typeface="+mj-lt"/>
              <a:buAutoNum type="arabicPeriod"/>
            </a:pPr>
            <a:r>
              <a:rPr lang="nl-NL" dirty="0" smtClean="0">
                <a:solidFill>
                  <a:srgbClr val="FFFF00"/>
                </a:solidFill>
              </a:rPr>
              <a:t>Wat zijn de verschijnselen?</a:t>
            </a:r>
          </a:p>
          <a:p>
            <a:pPr marL="514350" indent="-514350">
              <a:buFont typeface="+mj-lt"/>
              <a:buAutoNum type="arabicPeriod"/>
            </a:pPr>
            <a:r>
              <a:rPr lang="nl-NL" dirty="0" smtClean="0">
                <a:solidFill>
                  <a:srgbClr val="FFFF00"/>
                </a:solidFill>
              </a:rPr>
              <a:t>Hoe vind ik de oorzaak?</a:t>
            </a:r>
          </a:p>
          <a:p>
            <a:pPr marL="514350" indent="-514350">
              <a:buFont typeface="+mj-lt"/>
              <a:buAutoNum type="arabicPeriod"/>
            </a:pPr>
            <a:r>
              <a:rPr lang="nl-NL" dirty="0" smtClean="0">
                <a:solidFill>
                  <a:srgbClr val="FFFF00"/>
                </a:solidFill>
              </a:rPr>
              <a:t>Wat is het risico?</a:t>
            </a:r>
          </a:p>
          <a:p>
            <a:pPr marL="514350" indent="-514350">
              <a:buFont typeface="+mj-lt"/>
              <a:buAutoNum type="arabicPeriod"/>
            </a:pPr>
            <a:r>
              <a:rPr lang="nl-NL" dirty="0" smtClean="0">
                <a:solidFill>
                  <a:srgbClr val="FFFF00"/>
                </a:solidFill>
              </a:rPr>
              <a:t>Wat moet ik doen om veranderingen te realiseren?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3410"/>
          </a:xfrm>
        </p:spPr>
        <p:txBody>
          <a:bodyPr>
            <a:normAutofit fontScale="90000"/>
          </a:bodyPr>
          <a:lstStyle/>
          <a:p>
            <a:pPr algn="l"/>
            <a:r>
              <a:rPr lang="nl-NL" dirty="0" smtClean="0">
                <a:solidFill>
                  <a:srgbClr val="FFFF00"/>
                </a:solidFill>
              </a:rPr>
              <a:t>Het INK model..............</a:t>
            </a:r>
            <a:r>
              <a:rPr lang="nl-NL" sz="3600" dirty="0" smtClean="0">
                <a:solidFill>
                  <a:srgbClr val="FFFF00"/>
                </a:solidFill>
              </a:rPr>
              <a:t>conditie organisatie</a:t>
            </a:r>
            <a:endParaRPr lang="nl-NL" sz="3600" dirty="0">
              <a:solidFill>
                <a:srgbClr val="FFFF00"/>
              </a:solidFill>
            </a:endParaRPr>
          </a:p>
        </p:txBody>
      </p:sp>
      <p:sp>
        <p:nvSpPr>
          <p:cNvPr id="3" name="Content Placeholder 2"/>
          <p:cNvSpPr>
            <a:spLocks noGrp="1"/>
          </p:cNvSpPr>
          <p:nvPr>
            <p:ph idx="1"/>
          </p:nvPr>
        </p:nvSpPr>
        <p:spPr>
          <a:xfrm>
            <a:off x="348018" y="1491018"/>
            <a:ext cx="8229600" cy="4525963"/>
          </a:xfrm>
        </p:spPr>
        <p:txBody>
          <a:bodyPr>
            <a:normAutofit/>
          </a:bodyPr>
          <a:lstStyle/>
          <a:p>
            <a:pPr marL="514350" indent="-514350">
              <a:buFont typeface="Wingdings" pitchFamily="2" charset="2"/>
              <a:buChar char="Ø"/>
            </a:pPr>
            <a:r>
              <a:rPr lang="nl-NL" sz="2800" dirty="0" smtClean="0">
                <a:solidFill>
                  <a:srgbClr val="FFFF00"/>
                </a:solidFill>
              </a:rPr>
              <a:t>Diagnose stellen.</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Beoordelen resultaten diagnose.</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Beslissen</a:t>
            </a:r>
          </a:p>
          <a:p>
            <a:pPr marL="514350" indent="-514350">
              <a:buFont typeface="Wingdings" pitchFamily="2" charset="2"/>
              <a:buChar char="Ø"/>
            </a:pPr>
            <a:endParaRPr lang="nl-NL" dirty="0" smtClean="0">
              <a:solidFill>
                <a:srgbClr val="FFFF00"/>
              </a:solidFill>
            </a:endParaRPr>
          </a:p>
          <a:p>
            <a:pPr marL="514350" indent="-514350">
              <a:buFont typeface="Wingdings" pitchFamily="2" charset="2"/>
              <a:buChar char="Ø"/>
            </a:pPr>
            <a:r>
              <a:rPr lang="nl-NL" sz="2800" dirty="0" smtClean="0">
                <a:solidFill>
                  <a:srgbClr val="FFFF00"/>
                </a:solidFill>
              </a:rPr>
              <a:t>Indien nodig veranderen (verbeteren, vernieuwen).</a:t>
            </a:r>
          </a:p>
          <a:p>
            <a:pPr marL="514350" indent="-514350">
              <a:buNone/>
            </a:pPr>
            <a:endParaRPr lang="nl-NL" dirty="0" smtClean="0">
              <a:solidFill>
                <a:srgbClr val="FFFF00"/>
              </a:solidFill>
            </a:endParaRPr>
          </a:p>
          <a:p>
            <a:pPr>
              <a:buNone/>
            </a:pPr>
            <a:endParaRPr lang="nl-NL" dirty="0">
              <a:solidFill>
                <a:srgbClr val="FFFF00"/>
              </a:solidFill>
            </a:endParaRPr>
          </a:p>
        </p:txBody>
      </p:sp>
      <p:sp>
        <p:nvSpPr>
          <p:cNvPr id="4" name="Rectangle 3"/>
          <p:cNvSpPr/>
          <p:nvPr/>
        </p:nvSpPr>
        <p:spPr>
          <a:xfrm rot="20258376">
            <a:off x="6670256" y="1050870"/>
            <a:ext cx="1941492" cy="646331"/>
          </a:xfrm>
          <a:prstGeom prst="rect">
            <a:avLst/>
          </a:prstGeom>
          <a:noFill/>
        </p:spPr>
        <p:txBody>
          <a:bodyPr wrap="square" lIns="91440" tIns="45720" rIns="91440" bIns="45720">
            <a:spAutoFit/>
          </a:bodyPr>
          <a:lstStyle/>
          <a:p>
            <a:pPr algn="ctr"/>
            <a:r>
              <a:rPr lang="en-US" sz="2500" b="1" cap="none" spc="0" dirty="0" smtClean="0">
                <a:ln w="1905"/>
                <a:solidFill>
                  <a:srgbClr val="FFFF00"/>
                </a:solidFill>
                <a:effectLst>
                  <a:innerShdw blurRad="69850" dist="43180" dir="5400000">
                    <a:srgbClr val="000000">
                      <a:alpha val="65000"/>
                    </a:srgbClr>
                  </a:innerShdw>
                </a:effectLst>
              </a:rPr>
              <a:t>Quick</a:t>
            </a:r>
            <a:r>
              <a:rPr lang="en-US" sz="3600" b="1" cap="none" spc="0" dirty="0" smtClean="0">
                <a:ln w="1905"/>
                <a:solidFill>
                  <a:srgbClr val="FFFF00"/>
                </a:solidFill>
                <a:effectLst>
                  <a:innerShdw blurRad="69850" dist="43180" dir="5400000">
                    <a:srgbClr val="000000">
                      <a:alpha val="65000"/>
                    </a:srgbClr>
                  </a:innerShdw>
                </a:effectLst>
              </a:rPr>
              <a:t> </a:t>
            </a:r>
            <a:r>
              <a:rPr lang="en-US" sz="2500" b="1" cap="none" spc="0" dirty="0" smtClean="0">
                <a:ln w="1905"/>
                <a:solidFill>
                  <a:srgbClr val="FFFF00"/>
                </a:solidFill>
                <a:effectLst>
                  <a:innerShdw blurRad="69850" dist="43180" dir="5400000">
                    <a:srgbClr val="000000">
                      <a:alpha val="65000"/>
                    </a:srgbClr>
                  </a:innerShdw>
                </a:effectLst>
              </a:rPr>
              <a:t>scan</a:t>
            </a:r>
            <a:endParaRPr lang="en-US" sz="2500" b="1" cap="none" spc="0" dirty="0">
              <a:ln w="1905"/>
              <a:solidFill>
                <a:srgbClr val="FFFF00"/>
              </a:solidFill>
              <a:effectLst>
                <a:innerShdw blurRad="69850" dist="43180" dir="5400000">
                  <a:srgbClr val="000000">
                    <a:alpha val="65000"/>
                  </a:srgbClr>
                </a:innerShdw>
              </a:effectLst>
            </a:endParaRPr>
          </a:p>
        </p:txBody>
      </p:sp>
      <p:sp>
        <p:nvSpPr>
          <p:cNvPr id="5" name="Rectangle 4"/>
          <p:cNvSpPr/>
          <p:nvPr/>
        </p:nvSpPr>
        <p:spPr>
          <a:xfrm rot="1726521">
            <a:off x="3069503" y="1260614"/>
            <a:ext cx="1941492" cy="477054"/>
          </a:xfrm>
          <a:prstGeom prst="rect">
            <a:avLst/>
          </a:prstGeom>
          <a:noFill/>
        </p:spPr>
        <p:txBody>
          <a:bodyPr wrap="square" lIns="91440" tIns="45720" rIns="91440" bIns="45720">
            <a:spAutoFit/>
          </a:bodyPr>
          <a:lstStyle/>
          <a:p>
            <a:pPr algn="ctr"/>
            <a:r>
              <a:rPr lang="en-US" sz="2500" b="1" dirty="0" smtClean="0">
                <a:ln w="1905"/>
                <a:solidFill>
                  <a:srgbClr val="FFFF00"/>
                </a:solidFill>
                <a:effectLst>
                  <a:innerShdw blurRad="69850" dist="43180" dir="5400000">
                    <a:srgbClr val="000000">
                      <a:alpha val="65000"/>
                    </a:srgbClr>
                  </a:innerShdw>
                </a:effectLst>
              </a:rPr>
              <a:t>Audit</a:t>
            </a:r>
            <a:endParaRPr lang="en-US" sz="2500" b="1" cap="none" spc="0" dirty="0">
              <a:ln w="1905"/>
              <a:solidFill>
                <a:srgbClr val="FFFF00"/>
              </a:solidFill>
              <a:effectLst>
                <a:innerShdw blurRad="69850" dist="43180" dir="5400000">
                  <a:srgbClr val="000000">
                    <a:alpha val="65000"/>
                  </a:srgbClr>
                </a:innerShdw>
              </a:effectLst>
            </a:endParaRPr>
          </a:p>
        </p:txBody>
      </p:sp>
      <p:sp>
        <p:nvSpPr>
          <p:cNvPr id="6" name="Rectangle 5"/>
          <p:cNvSpPr/>
          <p:nvPr/>
        </p:nvSpPr>
        <p:spPr>
          <a:xfrm>
            <a:off x="4718582" y="1640472"/>
            <a:ext cx="1941492" cy="477054"/>
          </a:xfrm>
          <a:prstGeom prst="rect">
            <a:avLst/>
          </a:prstGeom>
          <a:noFill/>
        </p:spPr>
        <p:txBody>
          <a:bodyPr wrap="square" lIns="91440" tIns="45720" rIns="91440" bIns="45720">
            <a:spAutoFit/>
          </a:bodyPr>
          <a:lstStyle/>
          <a:p>
            <a:pPr algn="ctr"/>
            <a:r>
              <a:rPr lang="nl-NL" sz="2500" b="1" dirty="0" smtClean="0">
                <a:ln w="1905"/>
                <a:solidFill>
                  <a:srgbClr val="FFFF00"/>
                </a:solidFill>
                <a:effectLst>
                  <a:innerShdw blurRad="69850" dist="43180" dir="5400000">
                    <a:srgbClr val="000000">
                      <a:alpha val="65000"/>
                    </a:srgbClr>
                  </a:innerShdw>
                </a:effectLst>
              </a:rPr>
              <a:t>Zelfevaluatie</a:t>
            </a:r>
            <a:endParaRPr lang="nl-NL" sz="2500" b="1" cap="none" spc="0" dirty="0">
              <a:ln w="1905"/>
              <a:solidFill>
                <a:srgbClr val="FFFF00"/>
              </a:solidFill>
              <a:effectLst>
                <a:innerShdw blurRad="69850" dist="43180" dir="5400000">
                  <a:srgbClr val="000000">
                    <a:alpha val="65000"/>
                  </a:srgbClr>
                </a:innerShdw>
              </a:effectLst>
            </a:endParaRPr>
          </a:p>
        </p:txBody>
      </p:sp>
      <p:sp>
        <p:nvSpPr>
          <p:cNvPr id="7" name="Rectangle 6"/>
          <p:cNvSpPr/>
          <p:nvPr/>
        </p:nvSpPr>
        <p:spPr>
          <a:xfrm>
            <a:off x="4526919" y="1063311"/>
            <a:ext cx="2321038" cy="477054"/>
          </a:xfrm>
          <a:prstGeom prst="rect">
            <a:avLst/>
          </a:prstGeom>
          <a:noFill/>
        </p:spPr>
        <p:txBody>
          <a:bodyPr wrap="square" lIns="91440" tIns="45720" rIns="91440" bIns="45720">
            <a:spAutoFit/>
          </a:bodyPr>
          <a:lstStyle/>
          <a:p>
            <a:pPr algn="ctr"/>
            <a:r>
              <a:rPr lang="nl-NL" sz="2500" b="1" dirty="0" smtClean="0">
                <a:ln w="1905"/>
                <a:solidFill>
                  <a:srgbClr val="FFFF00"/>
                </a:solidFill>
                <a:effectLst>
                  <a:innerShdw blurRad="69850" dist="43180" dir="5400000">
                    <a:srgbClr val="000000">
                      <a:alpha val="65000"/>
                    </a:srgbClr>
                  </a:innerShdw>
                </a:effectLst>
              </a:rPr>
              <a:t>Positiebepaling</a:t>
            </a:r>
            <a:endParaRPr lang="nl-NL" sz="2500" b="1" cap="none" spc="0" dirty="0">
              <a:ln w="1905"/>
              <a:solidFill>
                <a:srgbClr val="FFFF00"/>
              </a:solidFill>
              <a:effectLst>
                <a:innerShdw blurRad="69850" dist="43180" dir="5400000">
                  <a:srgbClr val="000000">
                    <a:alpha val="65000"/>
                  </a:srgbClr>
                </a:innerShdw>
              </a:effectLst>
            </a:endParaRPr>
          </a:p>
        </p:txBody>
      </p:sp>
      <p:pic>
        <p:nvPicPr>
          <p:cNvPr id="45058" name="Picture 2" descr="C:\Users\vlim\AppData\Local\Microsoft\Windows\Temporary Internet Files\Content.IE5\N92G6E49\j0441394[1].png"/>
          <p:cNvPicPr>
            <a:picLocks noChangeAspect="1" noChangeArrowheads="1"/>
          </p:cNvPicPr>
          <p:nvPr/>
        </p:nvPicPr>
        <p:blipFill>
          <a:blip r:embed="rId3" cstate="print"/>
          <a:srcRect/>
          <a:stretch>
            <a:fillRect/>
          </a:stretch>
        </p:blipFill>
        <p:spPr bwMode="auto">
          <a:xfrm>
            <a:off x="2777320" y="3299347"/>
            <a:ext cx="1235121" cy="1235121"/>
          </a:xfrm>
          <a:prstGeom prst="rect">
            <a:avLst/>
          </a:prstGeom>
          <a:noFill/>
        </p:spPr>
      </p:pic>
      <p:pic>
        <p:nvPicPr>
          <p:cNvPr id="45059" name="Picture 3"/>
          <p:cNvPicPr>
            <a:picLocks noChangeAspect="1" noChangeArrowheads="1"/>
          </p:cNvPicPr>
          <p:nvPr/>
        </p:nvPicPr>
        <p:blipFill>
          <a:blip r:embed="rId4" cstate="print"/>
          <a:srcRect/>
          <a:stretch>
            <a:fillRect/>
          </a:stretch>
        </p:blipFill>
        <p:spPr bwMode="auto">
          <a:xfrm>
            <a:off x="5698836" y="2312083"/>
            <a:ext cx="2878781" cy="2346938"/>
          </a:xfrm>
          <a:prstGeom prst="rect">
            <a:avLst/>
          </a:prstGeom>
          <a:noFill/>
          <a:ln w="9525">
            <a:noFill/>
            <a:miter lim="800000"/>
            <a:headEnd/>
            <a:tailEnd/>
          </a:ln>
          <a:effectLst/>
        </p:spPr>
      </p:pic>
      <p:pic>
        <p:nvPicPr>
          <p:cNvPr id="16" name="Content Placeholder 5" descr="ink_imwr.jpg"/>
          <p:cNvPicPr>
            <a:picLocks noChangeAspect="1"/>
          </p:cNvPicPr>
          <p:nvPr/>
        </p:nvPicPr>
        <p:blipFill>
          <a:blip r:embed="rId5" cstate="print"/>
          <a:stretch>
            <a:fillRect/>
          </a:stretch>
        </p:blipFill>
        <p:spPr>
          <a:xfrm>
            <a:off x="3472103" y="5349922"/>
            <a:ext cx="1307432" cy="1296537"/>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Diagnose stellen bij een organisatie</a:t>
            </a:r>
            <a:endParaRPr lang="nl-NL" dirty="0">
              <a:solidFill>
                <a:srgbClr val="FFFF00"/>
              </a:solidFill>
            </a:endParaRPr>
          </a:p>
        </p:txBody>
      </p:sp>
      <p:sp>
        <p:nvSpPr>
          <p:cNvPr id="4" name="TextBox 3"/>
          <p:cNvSpPr txBox="1"/>
          <p:nvPr/>
        </p:nvSpPr>
        <p:spPr>
          <a:xfrm>
            <a:off x="586854" y="1937982"/>
            <a:ext cx="7751928" cy="1815882"/>
          </a:xfrm>
          <a:prstGeom prst="rect">
            <a:avLst/>
          </a:prstGeom>
          <a:noFill/>
        </p:spPr>
        <p:txBody>
          <a:bodyPr wrap="square" rtlCol="0">
            <a:spAutoFit/>
          </a:bodyPr>
          <a:lstStyle/>
          <a:p>
            <a:r>
              <a:rPr lang="nl-NL" sz="2800" u="sng" dirty="0" smtClean="0">
                <a:solidFill>
                  <a:srgbClr val="FFFF00"/>
                </a:solidFill>
              </a:rPr>
              <a:t>Doel:</a:t>
            </a:r>
            <a:endParaRPr lang="nl-NL" sz="2800" b="1" u="sng" dirty="0" smtClean="0">
              <a:solidFill>
                <a:srgbClr val="FFFF00"/>
              </a:solidFill>
            </a:endParaRPr>
          </a:p>
          <a:p>
            <a:r>
              <a:rPr lang="nl-NL" sz="2800" dirty="0" smtClean="0">
                <a:solidFill>
                  <a:srgbClr val="FFFF00"/>
                </a:solidFill>
              </a:rPr>
              <a:t>Het doel hiervan is het vormen van een gezamenlijk oordeel over de sterke punten en verbeter-mogelijkheden van de organisatie als geheel.</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664" y="1637724"/>
            <a:ext cx="2610843" cy="3970318"/>
          </a:xfrm>
          <a:prstGeom prst="rect">
            <a:avLst/>
          </a:prstGeom>
          <a:noFill/>
        </p:spPr>
        <p:txBody>
          <a:bodyPr wrap="none" rtlCol="0">
            <a:spAutoFit/>
          </a:bodyPr>
          <a:lstStyle/>
          <a:p>
            <a:r>
              <a:rPr lang="nl-NL" sz="2800" u="sng" dirty="0" smtClean="0">
                <a:solidFill>
                  <a:srgbClr val="FFFF00"/>
                </a:solidFill>
              </a:rPr>
              <a:t>Instrumenten:</a:t>
            </a:r>
          </a:p>
          <a:p>
            <a:r>
              <a:rPr lang="nl-NL" sz="2800" dirty="0" smtClean="0">
                <a:solidFill>
                  <a:srgbClr val="FFFF00"/>
                </a:solidFill>
              </a:rPr>
              <a:t> </a:t>
            </a:r>
          </a:p>
          <a:p>
            <a:pPr>
              <a:buFont typeface="Arial" pitchFamily="34" charset="0"/>
              <a:buChar char="•"/>
            </a:pPr>
            <a:r>
              <a:rPr lang="nl-NL" sz="2800" dirty="0" smtClean="0">
                <a:solidFill>
                  <a:srgbClr val="FFFF00"/>
                </a:solidFill>
              </a:rPr>
              <a:t> Quick scan</a:t>
            </a:r>
          </a:p>
          <a:p>
            <a:endParaRPr lang="nl-NL" sz="2800" dirty="0" smtClean="0">
              <a:solidFill>
                <a:srgbClr val="FFFF00"/>
              </a:solidFill>
            </a:endParaRPr>
          </a:p>
          <a:p>
            <a:pPr>
              <a:buFont typeface="Arial" pitchFamily="34" charset="0"/>
              <a:buChar char="•"/>
            </a:pPr>
            <a:r>
              <a:rPr lang="nl-NL" sz="2800" dirty="0" smtClean="0">
                <a:solidFill>
                  <a:srgbClr val="FFFF00"/>
                </a:solidFill>
              </a:rPr>
              <a:t> Positiebepaling</a:t>
            </a:r>
          </a:p>
          <a:p>
            <a:endParaRPr lang="nl-NL" sz="2800" dirty="0" smtClean="0">
              <a:solidFill>
                <a:srgbClr val="FFFF00"/>
              </a:solidFill>
            </a:endParaRPr>
          </a:p>
          <a:p>
            <a:pPr>
              <a:buFont typeface="Arial" pitchFamily="34" charset="0"/>
              <a:buChar char="•"/>
            </a:pPr>
            <a:r>
              <a:rPr lang="nl-NL" sz="2800" dirty="0" smtClean="0">
                <a:solidFill>
                  <a:srgbClr val="FFFF00"/>
                </a:solidFill>
              </a:rPr>
              <a:t> Zelf evaluatie</a:t>
            </a:r>
          </a:p>
          <a:p>
            <a:endParaRPr lang="nl-NL" sz="2800" dirty="0" smtClean="0">
              <a:solidFill>
                <a:srgbClr val="FFFF00"/>
              </a:solidFill>
            </a:endParaRPr>
          </a:p>
          <a:p>
            <a:pPr>
              <a:buFont typeface="Arial" pitchFamily="34" charset="0"/>
              <a:buChar char="•"/>
            </a:pPr>
            <a:r>
              <a:rPr lang="nl-NL" sz="2800" dirty="0" smtClean="0">
                <a:solidFill>
                  <a:srgbClr val="FFFF00"/>
                </a:solidFill>
              </a:rPr>
              <a:t> Audit</a:t>
            </a:r>
          </a:p>
        </p:txBody>
      </p:sp>
      <p:sp>
        <p:nvSpPr>
          <p:cNvPr id="6" name="Title 1"/>
          <p:cNvSpPr>
            <a:spLocks noGrp="1"/>
          </p:cNvSpPr>
          <p:nvPr>
            <p:ph type="title"/>
          </p:nvPr>
        </p:nvSpPr>
        <p:spPr/>
        <p:txBody>
          <a:bodyPr>
            <a:normAutofit/>
          </a:bodyPr>
          <a:lstStyle/>
          <a:p>
            <a:pPr algn="l"/>
            <a:r>
              <a:rPr lang="nl-NL" dirty="0" smtClean="0">
                <a:solidFill>
                  <a:srgbClr val="FFFF00"/>
                </a:solidFill>
              </a:rPr>
              <a:t>Diagnose stellen bij een organisatie </a:t>
            </a:r>
            <a:r>
              <a:rPr lang="nl-NL" sz="2000" dirty="0" smtClean="0">
                <a:solidFill>
                  <a:srgbClr val="FFFF00"/>
                </a:solidFill>
              </a:rPr>
              <a:t>(vervolg)</a:t>
            </a:r>
            <a:endParaRPr lang="nl-NL" sz="2000"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Opdracht.............................</a:t>
            </a:r>
            <a:r>
              <a:rPr lang="nl-NL" dirty="0" smtClean="0">
                <a:solidFill>
                  <a:srgbClr val="FFC000"/>
                </a:solidFill>
              </a:rPr>
              <a:t>les 4</a:t>
            </a:r>
            <a:endParaRPr lang="nl-NL" dirty="0">
              <a:solidFill>
                <a:srgbClr val="FFC000"/>
              </a:solidFill>
            </a:endParaRPr>
          </a:p>
        </p:txBody>
      </p:sp>
      <p:sp>
        <p:nvSpPr>
          <p:cNvPr id="3" name="Content Placeholder 2"/>
          <p:cNvSpPr>
            <a:spLocks noGrp="1"/>
          </p:cNvSpPr>
          <p:nvPr>
            <p:ph idx="1"/>
          </p:nvPr>
        </p:nvSpPr>
        <p:spPr>
          <a:xfrm>
            <a:off x="457200" y="1600200"/>
            <a:ext cx="8229600" cy="1525137"/>
          </a:xfrm>
        </p:spPr>
        <p:txBody>
          <a:bodyPr/>
          <a:lstStyle/>
          <a:p>
            <a:pPr marL="514350" indent="-514350">
              <a:buFont typeface="+mj-lt"/>
              <a:buAutoNum type="arabicPeriod"/>
            </a:pPr>
            <a:r>
              <a:rPr lang="nl-NL" dirty="0" smtClean="0">
                <a:solidFill>
                  <a:srgbClr val="FFFF00"/>
                </a:solidFill>
              </a:rPr>
              <a:t>Tekenen organisatie plaatje</a:t>
            </a:r>
          </a:p>
          <a:p>
            <a:pPr marL="514350" indent="-514350">
              <a:buFont typeface="+mj-lt"/>
              <a:buAutoNum type="arabicPeriod"/>
            </a:pPr>
            <a:r>
              <a:rPr lang="nl-NL" dirty="0" smtClean="0">
                <a:solidFill>
                  <a:srgbClr val="FFFF00"/>
                </a:solidFill>
              </a:rPr>
              <a:t>Uitvoeren Quick scan `organisatiekant`. </a:t>
            </a:r>
          </a:p>
          <a:p>
            <a:pPr marL="514350" indent="-514350">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Samenvatting</a:t>
            </a:r>
            <a:endParaRPr lang="nl-NL" dirty="0">
              <a:solidFill>
                <a:srgbClr val="FFFF00"/>
              </a:solidFill>
            </a:endParaRPr>
          </a:p>
        </p:txBody>
      </p:sp>
      <p:sp>
        <p:nvSpPr>
          <p:cNvPr id="3" name="Content Placeholder 2"/>
          <p:cNvSpPr>
            <a:spLocks noGrp="1"/>
          </p:cNvSpPr>
          <p:nvPr>
            <p:ph idx="1"/>
          </p:nvPr>
        </p:nvSpPr>
        <p:spPr/>
        <p:txBody>
          <a:bodyPr/>
          <a:lstStyle/>
          <a:p>
            <a:endParaRPr lang="nl-NL"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Herhaling.................................les </a:t>
            </a:r>
            <a:r>
              <a:rPr lang="nl-NL" dirty="0" smtClean="0">
                <a:solidFill>
                  <a:srgbClr val="FFFF00"/>
                </a:solidFill>
              </a:rPr>
              <a:t>3</a:t>
            </a:r>
            <a:endParaRPr lang="nl-NL" dirty="0">
              <a:solidFill>
                <a:srgbClr val="FFFF00"/>
              </a:solidFill>
            </a:endParaRPr>
          </a:p>
        </p:txBody>
      </p:sp>
      <p:sp>
        <p:nvSpPr>
          <p:cNvPr id="3" name="Content Placeholder 2"/>
          <p:cNvSpPr>
            <a:spLocks noGrp="1"/>
          </p:cNvSpPr>
          <p:nvPr>
            <p:ph idx="1"/>
          </p:nvPr>
        </p:nvSpPr>
        <p:spPr>
          <a:xfrm>
            <a:off x="457200" y="2214360"/>
            <a:ext cx="8229600" cy="3817961"/>
          </a:xfrm>
        </p:spPr>
        <p:txBody>
          <a:bodyPr>
            <a:normAutofit/>
          </a:bodyPr>
          <a:lstStyle/>
          <a:p>
            <a:r>
              <a:rPr lang="nl-NL" sz="2800" dirty="0" smtClean="0">
                <a:solidFill>
                  <a:srgbClr val="FFFF00"/>
                </a:solidFill>
              </a:rPr>
              <a:t>Toepassing van het INK model.</a:t>
            </a:r>
          </a:p>
          <a:p>
            <a:endParaRPr lang="nl-NL" sz="2800" dirty="0" smtClean="0">
              <a:solidFill>
                <a:srgbClr val="FFFF00"/>
              </a:solidFill>
            </a:endParaRPr>
          </a:p>
          <a:p>
            <a:r>
              <a:rPr lang="nl-NL" sz="2800" dirty="0" smtClean="0">
                <a:solidFill>
                  <a:srgbClr val="FFFF00"/>
                </a:solidFill>
              </a:rPr>
              <a:t>De veranderwielen (PDCA en IMWR cirkel).</a:t>
            </a:r>
          </a:p>
          <a:p>
            <a:endParaRPr lang="nl-NL" sz="2800" dirty="0" smtClean="0">
              <a:solidFill>
                <a:srgbClr val="FFFF00"/>
              </a:solidFill>
            </a:endParaRPr>
          </a:p>
          <a:p>
            <a:r>
              <a:rPr lang="nl-NL" sz="2800" dirty="0" smtClean="0">
                <a:solidFill>
                  <a:srgbClr val="FFFF00"/>
                </a:solidFill>
              </a:rPr>
              <a:t>Wat is een proces en soorten van processen.</a:t>
            </a:r>
          </a:p>
          <a:p>
            <a:endParaRPr lang="nl-NL" sz="2800" dirty="0" smtClean="0">
              <a:solidFill>
                <a:srgbClr val="FFFF00"/>
              </a:solidFill>
            </a:endParaRPr>
          </a:p>
          <a:p>
            <a:r>
              <a:rPr lang="nl-NL" sz="2800" dirty="0" smtClean="0">
                <a:solidFill>
                  <a:srgbClr val="FFFF00"/>
                </a:solidFill>
              </a:rPr>
              <a:t>RASCI tabel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INK model......</a:t>
            </a:r>
            <a:r>
              <a:rPr lang="nl-NL" sz="3100" dirty="0" smtClean="0">
                <a:solidFill>
                  <a:srgbClr val="FFFF00"/>
                </a:solidFill>
              </a:rPr>
              <a:t>.Organisatie</a:t>
            </a:r>
            <a:endParaRPr lang="nl-NL" sz="3100" dirty="0">
              <a:solidFill>
                <a:srgbClr val="FFFF00"/>
              </a:solidFill>
            </a:endParaRPr>
          </a:p>
        </p:txBody>
      </p:sp>
      <p:sp>
        <p:nvSpPr>
          <p:cNvPr id="8" name="TextBox 7"/>
          <p:cNvSpPr txBox="1"/>
          <p:nvPr/>
        </p:nvSpPr>
        <p:spPr>
          <a:xfrm>
            <a:off x="3493825" y="1624081"/>
            <a:ext cx="4892237" cy="3970318"/>
          </a:xfrm>
          <a:prstGeom prst="rect">
            <a:avLst/>
          </a:prstGeom>
          <a:noFill/>
        </p:spPr>
        <p:txBody>
          <a:bodyPr wrap="none" rtlCol="0">
            <a:spAutoFit/>
          </a:bodyPr>
          <a:lstStyle/>
          <a:p>
            <a:r>
              <a:rPr lang="nl-NL" sz="2800" u="sng" dirty="0" smtClean="0">
                <a:solidFill>
                  <a:srgbClr val="FFFF00"/>
                </a:solidFill>
              </a:rPr>
              <a:t>Management van processen:</a:t>
            </a:r>
          </a:p>
          <a:p>
            <a:endParaRPr lang="nl-NL" sz="2800" u="sng" dirty="0" smtClean="0">
              <a:solidFill>
                <a:srgbClr val="FFFF00"/>
              </a:solidFill>
            </a:endParaRPr>
          </a:p>
          <a:p>
            <a:r>
              <a:rPr lang="nl-NL" sz="2800" u="sng" dirty="0" smtClean="0">
                <a:solidFill>
                  <a:srgbClr val="FFFF00"/>
                </a:solidFill>
              </a:rPr>
              <a:t>Strategie en beleid:</a:t>
            </a:r>
          </a:p>
          <a:p>
            <a:endParaRPr lang="nl-NL" sz="2800" u="sng" dirty="0" smtClean="0">
              <a:solidFill>
                <a:srgbClr val="FFFF00"/>
              </a:solidFill>
            </a:endParaRPr>
          </a:p>
          <a:p>
            <a:r>
              <a:rPr lang="nl-NL" sz="2800" u="sng" dirty="0" smtClean="0">
                <a:solidFill>
                  <a:srgbClr val="FFFF00"/>
                </a:solidFill>
              </a:rPr>
              <a:t>Management van medewerkers:</a:t>
            </a:r>
          </a:p>
          <a:p>
            <a:endParaRPr lang="nl-NL" sz="2800" u="sng" dirty="0" smtClean="0">
              <a:solidFill>
                <a:srgbClr val="FFFF00"/>
              </a:solidFill>
            </a:endParaRPr>
          </a:p>
          <a:p>
            <a:r>
              <a:rPr lang="nl-NL" sz="2800" u="sng" dirty="0" smtClean="0">
                <a:solidFill>
                  <a:srgbClr val="FFFF00"/>
                </a:solidFill>
              </a:rPr>
              <a:t>Management van middelen:</a:t>
            </a:r>
          </a:p>
          <a:p>
            <a:endParaRPr lang="nl-NL" sz="2800" u="sng" dirty="0" smtClean="0">
              <a:solidFill>
                <a:srgbClr val="FFFF00"/>
              </a:solidFill>
            </a:endParaRPr>
          </a:p>
          <a:p>
            <a:r>
              <a:rPr lang="nl-NL" sz="2800" u="sng" dirty="0" smtClean="0">
                <a:solidFill>
                  <a:srgbClr val="FFFF00"/>
                </a:solidFill>
              </a:rPr>
              <a:t>Leiderschap:</a:t>
            </a:r>
          </a:p>
        </p:txBody>
      </p:sp>
      <p:pic>
        <p:nvPicPr>
          <p:cNvPr id="13" name="Content Placeholder 5" descr="ink_imwr.jpg"/>
          <p:cNvPicPr>
            <a:picLocks noChangeAspect="1"/>
          </p:cNvPicPr>
          <p:nvPr/>
        </p:nvPicPr>
        <p:blipFill>
          <a:blip r:embed="rId3" cstate="print"/>
          <a:stretch>
            <a:fillRect/>
          </a:stretch>
        </p:blipFill>
        <p:spPr>
          <a:xfrm>
            <a:off x="960914" y="3493438"/>
            <a:ext cx="2059377" cy="1924724"/>
          </a:xfrm>
          <a:prstGeom prst="rect">
            <a:avLst/>
          </a:prstGeom>
        </p:spPr>
      </p:pic>
      <p:sp>
        <p:nvSpPr>
          <p:cNvPr id="14" name="TextBox 13"/>
          <p:cNvSpPr txBox="1"/>
          <p:nvPr/>
        </p:nvSpPr>
        <p:spPr>
          <a:xfrm>
            <a:off x="586854" y="5486399"/>
            <a:ext cx="2201372" cy="923330"/>
          </a:xfrm>
          <a:prstGeom prst="rect">
            <a:avLst/>
          </a:prstGeom>
          <a:noFill/>
        </p:spPr>
        <p:txBody>
          <a:bodyPr wrap="none" rtlCol="0">
            <a:spAutoFit/>
          </a:bodyPr>
          <a:lstStyle/>
          <a:p>
            <a:r>
              <a:rPr lang="nl-NL" dirty="0" smtClean="0">
                <a:solidFill>
                  <a:srgbClr val="FFFF00"/>
                </a:solidFill>
              </a:rPr>
              <a:t>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grpSp>
        <p:nvGrpSpPr>
          <p:cNvPr id="15" name="Group 14"/>
          <p:cNvGrpSpPr/>
          <p:nvPr/>
        </p:nvGrpSpPr>
        <p:grpSpPr>
          <a:xfrm>
            <a:off x="204717" y="877455"/>
            <a:ext cx="3193575" cy="2404032"/>
            <a:chOff x="204717" y="1337481"/>
            <a:chExt cx="3193575" cy="1944006"/>
          </a:xfrm>
        </p:grpSpPr>
        <p:pic>
          <p:nvPicPr>
            <p:cNvPr id="10" name="Content Placeholder 5" descr="ink_model.jpg"/>
            <p:cNvPicPr>
              <a:picLocks noChangeAspect="1"/>
            </p:cNvPicPr>
            <p:nvPr/>
          </p:nvPicPr>
          <p:blipFill>
            <a:blip r:embed="rId4" cstate="print"/>
            <a:stretch>
              <a:fillRect/>
            </a:stretch>
          </p:blipFill>
          <p:spPr>
            <a:xfrm>
              <a:off x="291057" y="1719616"/>
              <a:ext cx="3062491" cy="1561871"/>
            </a:xfrm>
            <a:prstGeom prst="rect">
              <a:avLst/>
            </a:prstGeom>
          </p:spPr>
        </p:pic>
        <p:sp>
          <p:nvSpPr>
            <p:cNvPr id="11" name="Rounded Rectangle 10"/>
            <p:cNvSpPr/>
            <p:nvPr/>
          </p:nvSpPr>
          <p:spPr>
            <a:xfrm>
              <a:off x="2197290" y="1596785"/>
              <a:ext cx="1201002" cy="1473959"/>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ounded Rectangle 11"/>
            <p:cNvSpPr/>
            <p:nvPr/>
          </p:nvSpPr>
          <p:spPr>
            <a:xfrm>
              <a:off x="1433015" y="3125335"/>
              <a:ext cx="832513" cy="150126"/>
            </a:xfrm>
            <a:prstGeom prst="roundRect">
              <a:avLst/>
            </a:prstGeom>
            <a:solidFill>
              <a:schemeClr val="bg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9" name="Oval 8"/>
            <p:cNvSpPr/>
            <p:nvPr/>
          </p:nvSpPr>
          <p:spPr>
            <a:xfrm>
              <a:off x="204717" y="1337481"/>
              <a:ext cx="2033516" cy="1924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1143000"/>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21386"/>
            <a:ext cx="8529851" cy="3539430"/>
          </a:xfrm>
          <a:prstGeom prst="rect">
            <a:avLst/>
          </a:prstGeom>
        </p:spPr>
        <p:txBody>
          <a:bodyPr wrap="square">
            <a:spAutoFit/>
          </a:bodyPr>
          <a:lstStyle/>
          <a:p>
            <a:r>
              <a:rPr lang="nl-NL" sz="2800" b="1" dirty="0" smtClean="0">
                <a:solidFill>
                  <a:srgbClr val="FFFF00"/>
                </a:solidFill>
              </a:rPr>
              <a:t>Strategie en beleid </a:t>
            </a:r>
          </a:p>
          <a:p>
            <a:r>
              <a:rPr lang="nl-NL" sz="2800" dirty="0" smtClean="0">
                <a:solidFill>
                  <a:srgbClr val="FFFF00"/>
                </a:solidFill>
              </a:rPr>
              <a:t>De manier waarop de onderneming haar visie en missie vertaalt naar ambities en te behalen resultaten voor alle groepen belanghebbenden. </a:t>
            </a:r>
          </a:p>
          <a:p>
            <a:r>
              <a:rPr lang="nl-NL" sz="2800" dirty="0" smtClean="0">
                <a:solidFill>
                  <a:srgbClr val="FFFF00"/>
                </a:solidFill>
              </a:rPr>
              <a:t>Hier is de concretisering in beleid, plannen en budgetten. </a:t>
            </a:r>
          </a:p>
          <a:p>
            <a:r>
              <a:rPr lang="nl-NL" sz="2800" dirty="0" smtClean="0">
                <a:solidFill>
                  <a:srgbClr val="FFFF00"/>
                </a:solidFill>
              </a:rPr>
              <a:t>Basis is de interne en externe oriëntatie die aan de strategie ten grondslag ligt. De wijze van communicatie in en buiten de organisatie.</a:t>
            </a:r>
          </a:p>
        </p:txBody>
      </p:sp>
      <p:grpSp>
        <p:nvGrpSpPr>
          <p:cNvPr id="10" name="Group 9"/>
          <p:cNvGrpSpPr/>
          <p:nvPr/>
        </p:nvGrpSpPr>
        <p:grpSpPr>
          <a:xfrm>
            <a:off x="4424218" y="960583"/>
            <a:ext cx="3906982" cy="2373744"/>
            <a:chOff x="5581934" y="4653887"/>
            <a:chExt cx="2770496" cy="1542197"/>
          </a:xfrm>
        </p:grpSpPr>
        <p:pic>
          <p:nvPicPr>
            <p:cNvPr id="5"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6" name="Rectangle 5"/>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Rectangle 7"/>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9" name="Oval 8"/>
            <p:cNvSpPr/>
            <p:nvPr/>
          </p:nvSpPr>
          <p:spPr>
            <a:xfrm>
              <a:off x="6045958" y="507696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940013"/>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38777" y="1133498"/>
            <a:ext cx="3343703" cy="954107"/>
          </a:xfrm>
          <a:prstGeom prst="rect">
            <a:avLst/>
          </a:prstGeom>
        </p:spPr>
        <p:txBody>
          <a:bodyPr wrap="square">
            <a:spAutoFit/>
          </a:bodyPr>
          <a:lstStyle/>
          <a:p>
            <a:r>
              <a:rPr lang="nl-NL" sz="2800" b="1" dirty="0" smtClean="0">
                <a:solidFill>
                  <a:srgbClr val="FFFF00"/>
                </a:solidFill>
              </a:rPr>
              <a:t>Visie en missie,</a:t>
            </a:r>
          </a:p>
          <a:p>
            <a:r>
              <a:rPr lang="nl-NL" sz="2800" b="1" dirty="0" smtClean="0">
                <a:solidFill>
                  <a:srgbClr val="FFFF00"/>
                </a:solidFill>
              </a:rPr>
              <a:t>strategie en beleid </a:t>
            </a:r>
          </a:p>
        </p:txBody>
      </p:sp>
      <p:sp>
        <p:nvSpPr>
          <p:cNvPr id="10" name="TextBox 9"/>
          <p:cNvSpPr txBox="1"/>
          <p:nvPr/>
        </p:nvSpPr>
        <p:spPr>
          <a:xfrm>
            <a:off x="286601" y="1528549"/>
            <a:ext cx="8516434" cy="5355312"/>
          </a:xfrm>
          <a:prstGeom prst="rect">
            <a:avLst/>
          </a:prstGeom>
          <a:noFill/>
        </p:spPr>
        <p:txBody>
          <a:bodyPr wrap="square" rtlCol="0">
            <a:spAutoFit/>
          </a:bodyPr>
          <a:lstStyle/>
          <a:p>
            <a:r>
              <a:rPr lang="nl-NL" dirty="0" smtClean="0">
                <a:solidFill>
                  <a:srgbClr val="FFFF00"/>
                </a:solidFill>
              </a:rPr>
              <a:t>Een voorbeeld:</a:t>
            </a:r>
          </a:p>
          <a:p>
            <a:endParaRPr lang="nl-NL" dirty="0" smtClean="0">
              <a:solidFill>
                <a:srgbClr val="FFFF00"/>
              </a:solidFill>
            </a:endParaRPr>
          </a:p>
          <a:p>
            <a:endParaRPr lang="nl-NL" dirty="0" smtClean="0">
              <a:solidFill>
                <a:srgbClr val="FFFF00"/>
              </a:solidFill>
            </a:endParaRPr>
          </a:p>
          <a:p>
            <a:pPr marL="1433513" indent="-1433513"/>
            <a:r>
              <a:rPr lang="nl-NL" b="1" dirty="0" smtClean="0">
                <a:solidFill>
                  <a:srgbClr val="FFFF00"/>
                </a:solidFill>
              </a:rPr>
              <a:t>Visie: </a:t>
            </a:r>
            <a:r>
              <a:rPr lang="nl-NL" dirty="0" smtClean="0">
                <a:solidFill>
                  <a:srgbClr val="FFFF00"/>
                </a:solidFill>
              </a:rPr>
              <a:t>	</a:t>
            </a:r>
            <a:r>
              <a:rPr lang="nl-NL" sz="2400" dirty="0" smtClean="0">
                <a:solidFill>
                  <a:srgbClr val="FFFF00"/>
                </a:solidFill>
              </a:rPr>
              <a:t>- Als we zo doorgaan met het vernietigen van de regen-</a:t>
            </a:r>
          </a:p>
          <a:p>
            <a:pPr marL="1433513" indent="-1433513"/>
            <a:r>
              <a:rPr lang="nl-NL" sz="2400" dirty="0" smtClean="0">
                <a:solidFill>
                  <a:srgbClr val="FFFF00"/>
                </a:solidFill>
              </a:rPr>
              <a:t>	  wouden, dan wordt de planeet onleefbaar.</a:t>
            </a:r>
          </a:p>
          <a:p>
            <a:pPr marL="1433513" indent="-1433513"/>
            <a:r>
              <a:rPr lang="nl-NL" b="1" dirty="0" smtClean="0">
                <a:solidFill>
                  <a:srgbClr val="FFFF00"/>
                </a:solidFill>
              </a:rPr>
              <a:t>Missie: </a:t>
            </a:r>
            <a:r>
              <a:rPr lang="nl-NL" dirty="0" smtClean="0">
                <a:solidFill>
                  <a:srgbClr val="FFFF00"/>
                </a:solidFill>
              </a:rPr>
              <a:t>	</a:t>
            </a:r>
            <a:r>
              <a:rPr lang="nl-NL" sz="2400" dirty="0" smtClean="0">
                <a:solidFill>
                  <a:srgbClr val="FFFF00"/>
                </a:solidFill>
              </a:rPr>
              <a:t>- Stop het kappen van bomen in de regenwouden.</a:t>
            </a:r>
          </a:p>
          <a:p>
            <a:pPr marL="1433513" indent="-1433513"/>
            <a:r>
              <a:rPr lang="nl-NL" b="1" dirty="0" smtClean="0">
                <a:solidFill>
                  <a:srgbClr val="FFFF00"/>
                </a:solidFill>
              </a:rPr>
              <a:t>Strategie: </a:t>
            </a:r>
            <a:r>
              <a:rPr lang="nl-NL" dirty="0" smtClean="0">
                <a:solidFill>
                  <a:srgbClr val="FFFF00"/>
                </a:solidFill>
              </a:rPr>
              <a:t>	</a:t>
            </a:r>
            <a:r>
              <a:rPr lang="nl-NL" sz="2400" dirty="0" smtClean="0">
                <a:solidFill>
                  <a:srgbClr val="FFFF00"/>
                </a:solidFill>
              </a:rPr>
              <a:t>- Maak de mensen bewust (campagnes).</a:t>
            </a:r>
            <a:endParaRPr lang="nl-NL" sz="2400" dirty="0" smtClean="0">
              <a:solidFill>
                <a:srgbClr val="FFFF00"/>
              </a:solidFill>
              <a:sym typeface="Wingdings" pitchFamily="2" charset="2"/>
            </a:endParaRPr>
          </a:p>
          <a:p>
            <a:pPr marL="1433513" indent="-450850"/>
            <a:r>
              <a:rPr lang="nl-NL" sz="2400" dirty="0" smtClean="0">
                <a:solidFill>
                  <a:srgbClr val="FFFF00"/>
                </a:solidFill>
                <a:sym typeface="Wingdings" pitchFamily="2" charset="2"/>
              </a:rPr>
              <a:t>	- Verbiedt de invoer van hardhout.</a:t>
            </a:r>
          </a:p>
          <a:p>
            <a:pPr marL="1433513" indent="-450850"/>
            <a:r>
              <a:rPr lang="nl-NL" sz="2400" dirty="0" smtClean="0">
                <a:solidFill>
                  <a:srgbClr val="FFFF00"/>
                </a:solidFill>
                <a:sym typeface="Wingdings" pitchFamily="2" charset="2"/>
              </a:rPr>
              <a:t>	- Ontwikkel een andere bestaansmogelijkheid voor de</a:t>
            </a:r>
          </a:p>
          <a:p>
            <a:pPr marL="1433513" indent="-450850"/>
            <a:r>
              <a:rPr lang="nl-NL" sz="2400" dirty="0" smtClean="0">
                <a:solidFill>
                  <a:srgbClr val="FFFF00"/>
                </a:solidFill>
                <a:sym typeface="Wingdings" pitchFamily="2" charset="2"/>
              </a:rPr>
              <a:t>	  plaatselijke boeren.</a:t>
            </a:r>
          </a:p>
          <a:p>
            <a:pPr marL="1433513" indent="-450850"/>
            <a:r>
              <a:rPr lang="nl-NL" sz="2400" dirty="0" smtClean="0">
                <a:solidFill>
                  <a:srgbClr val="FFFF00"/>
                </a:solidFill>
              </a:rPr>
              <a:t>	- Vernietig alle kettingzagen </a:t>
            </a:r>
            <a:r>
              <a:rPr lang="nl-NL" sz="2400" dirty="0" smtClean="0">
                <a:solidFill>
                  <a:srgbClr val="FFFF00"/>
                </a:solidFill>
                <a:sym typeface="Wingdings" pitchFamily="2" charset="2"/>
              </a:rPr>
              <a:t></a:t>
            </a:r>
            <a:r>
              <a:rPr lang="nl-NL" sz="2400" dirty="0" smtClean="0">
                <a:solidFill>
                  <a:srgbClr val="FFFF00"/>
                </a:solidFill>
              </a:rPr>
              <a:t> </a:t>
            </a:r>
          </a:p>
          <a:p>
            <a:pPr marL="1433513" indent="-1433513"/>
            <a:r>
              <a:rPr lang="nl-NL" b="1" dirty="0" smtClean="0">
                <a:solidFill>
                  <a:srgbClr val="FFFF00"/>
                </a:solidFill>
              </a:rPr>
              <a:t>Beleid:</a:t>
            </a:r>
            <a:r>
              <a:rPr lang="nl-NL" dirty="0" smtClean="0">
                <a:solidFill>
                  <a:srgbClr val="FFFF00"/>
                </a:solidFill>
              </a:rPr>
              <a:t>	</a:t>
            </a:r>
            <a:r>
              <a:rPr lang="nl-NL" sz="2400" dirty="0" smtClean="0">
                <a:solidFill>
                  <a:srgbClr val="FFFF00"/>
                </a:solidFill>
              </a:rPr>
              <a:t>- Spelregels voor de gekozen strategie (wat mag/moet </a:t>
            </a:r>
          </a:p>
          <a:p>
            <a:pPr marL="1433513" indent="-1433513"/>
            <a:r>
              <a:rPr lang="nl-NL" sz="2400" dirty="0" smtClean="0">
                <a:solidFill>
                  <a:srgbClr val="FFFF00"/>
                </a:solidFill>
              </a:rPr>
              <a:t>	  wel of niet).</a:t>
            </a:r>
          </a:p>
          <a:p>
            <a:pPr marL="1433513" indent="-1433513"/>
            <a:r>
              <a:rPr lang="nl-NL" sz="2400" dirty="0" smtClean="0">
                <a:solidFill>
                  <a:srgbClr val="FFFF00"/>
                </a:solidFill>
              </a:rPr>
              <a:t>	- Beschikbaarheid van de middelen (welke, hoeveel).</a:t>
            </a:r>
          </a:p>
          <a:p>
            <a:pPr marL="1433513" indent="-1433513"/>
            <a:r>
              <a:rPr lang="nl-NL" sz="2400" dirty="0" smtClean="0">
                <a:solidFill>
                  <a:srgbClr val="FFFF00"/>
                </a:solidFill>
              </a:rPr>
              <a:t>	- tijdspad (planning).</a:t>
            </a:r>
            <a:endParaRPr lang="nl-NL" sz="2400" dirty="0">
              <a:solidFill>
                <a:srgbClr val="FFFF00"/>
              </a:solidFill>
            </a:endParaRPr>
          </a:p>
        </p:txBody>
      </p:sp>
      <p:sp>
        <p:nvSpPr>
          <p:cNvPr id="11" name="Down Arrow 10"/>
          <p:cNvSpPr/>
          <p:nvPr/>
        </p:nvSpPr>
        <p:spPr>
          <a:xfrm>
            <a:off x="518615" y="2429301"/>
            <a:ext cx="272955" cy="3521122"/>
          </a:xfrm>
          <a:prstGeom prst="downArrow">
            <a:avLst/>
          </a:prstGeom>
          <a:solidFill>
            <a:srgbClr val="FFFF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274638"/>
            <a:ext cx="8386549" cy="1143000"/>
          </a:xfrm>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566538"/>
            <a:ext cx="8529851" cy="3970318"/>
          </a:xfrm>
          <a:prstGeom prst="rect">
            <a:avLst/>
          </a:prstGeom>
        </p:spPr>
        <p:txBody>
          <a:bodyPr wrap="square">
            <a:spAutoFit/>
          </a:bodyPr>
          <a:lstStyle/>
          <a:p>
            <a:r>
              <a:rPr lang="nl-NL" sz="2800" b="1" dirty="0" smtClean="0">
                <a:solidFill>
                  <a:srgbClr val="FFFF00"/>
                </a:solidFill>
              </a:rPr>
              <a:t>Management van processen </a:t>
            </a:r>
          </a:p>
          <a:p>
            <a:r>
              <a:rPr lang="nl-NL" sz="2800" dirty="0" smtClean="0">
                <a:solidFill>
                  <a:srgbClr val="FFFF00"/>
                </a:solidFill>
              </a:rPr>
              <a:t>De manier waarop de organisatie in het verlengde van strategie en beleid haar processen identificeert, ontwerpt, beheerst en , waar nodig , verbetert of vernieuwt. </a:t>
            </a:r>
          </a:p>
          <a:p>
            <a:r>
              <a:rPr lang="nl-NL" sz="2800" dirty="0" smtClean="0">
                <a:solidFill>
                  <a:srgbClr val="FFFF00"/>
                </a:solidFill>
              </a:rPr>
              <a:t>De effectiviteit voor in- en externe klanten is een belangrijke graadmeter voor succes. Management van processen omvat tevens aandacht voor de specifieke eisen en mogelijkheden van de professional.</a:t>
            </a:r>
          </a:p>
        </p:txBody>
      </p:sp>
      <p:grpSp>
        <p:nvGrpSpPr>
          <p:cNvPr id="20" name="Group 19"/>
          <p:cNvGrpSpPr/>
          <p:nvPr/>
        </p:nvGrpSpPr>
        <p:grpSpPr>
          <a:xfrm>
            <a:off x="4969164" y="960583"/>
            <a:ext cx="3500581" cy="2161308"/>
            <a:chOff x="5404513" y="1310185"/>
            <a:chExt cx="2770496" cy="1542197"/>
          </a:xfrm>
        </p:grpSpPr>
        <p:pic>
          <p:nvPicPr>
            <p:cNvPr id="16" name="Content Placeholder 5" descr="ink_model.jpg"/>
            <p:cNvPicPr>
              <a:picLocks noChangeAspect="1"/>
            </p:cNvPicPr>
            <p:nvPr/>
          </p:nvPicPr>
          <p:blipFill>
            <a:blip r:embed="rId3" cstate="print"/>
            <a:stretch>
              <a:fillRect/>
            </a:stretch>
          </p:blipFill>
          <p:spPr>
            <a:xfrm>
              <a:off x="5404513" y="1473959"/>
              <a:ext cx="2520457" cy="1285434"/>
            </a:xfrm>
            <a:prstGeom prst="rect">
              <a:avLst/>
            </a:prstGeom>
          </p:spPr>
        </p:pic>
        <p:sp>
          <p:nvSpPr>
            <p:cNvPr id="17" name="Rectangle 16"/>
            <p:cNvSpPr/>
            <p:nvPr/>
          </p:nvSpPr>
          <p:spPr>
            <a:xfrm>
              <a:off x="6919415" y="1310185"/>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8" name="Rectangle 17"/>
            <p:cNvSpPr/>
            <p:nvPr/>
          </p:nvSpPr>
          <p:spPr>
            <a:xfrm>
              <a:off x="6277975" y="2634018"/>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9" name="Oval 18"/>
            <p:cNvSpPr/>
            <p:nvPr/>
          </p:nvSpPr>
          <p:spPr>
            <a:xfrm>
              <a:off x="6346208" y="1760568"/>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48682"/>
            <a:ext cx="8529851" cy="3108543"/>
          </a:xfrm>
          <a:prstGeom prst="rect">
            <a:avLst/>
          </a:prstGeom>
        </p:spPr>
        <p:txBody>
          <a:bodyPr wrap="square">
            <a:spAutoFit/>
          </a:bodyPr>
          <a:lstStyle/>
          <a:p>
            <a:r>
              <a:rPr lang="nl-NL" sz="2800" b="1" dirty="0" smtClean="0">
                <a:solidFill>
                  <a:srgbClr val="FFFF00"/>
                </a:solidFill>
              </a:rPr>
              <a:t>Management van medewerkers </a:t>
            </a:r>
          </a:p>
          <a:p>
            <a:r>
              <a:rPr lang="nl-NL" sz="2800" dirty="0" smtClean="0">
                <a:solidFill>
                  <a:srgbClr val="FFFF00"/>
                </a:solidFill>
              </a:rPr>
              <a:t>De manier waarop de organisatie in het licht van de visie en missie de kennis en inzet van de medewerkers maximaal benut. </a:t>
            </a:r>
          </a:p>
          <a:p>
            <a:r>
              <a:rPr lang="nl-NL" sz="2800" dirty="0" smtClean="0">
                <a:solidFill>
                  <a:srgbClr val="FFFF00"/>
                </a:solidFill>
              </a:rPr>
              <a:t>Hen inspireert en erkenning, respect en waardering geeft voor hun inzet, behaalde resultaten en bijdragen aan verbetering en vernieuwing.</a:t>
            </a:r>
          </a:p>
        </p:txBody>
      </p:sp>
      <p:grpSp>
        <p:nvGrpSpPr>
          <p:cNvPr id="9" name="Group 8"/>
          <p:cNvGrpSpPr/>
          <p:nvPr/>
        </p:nvGrpSpPr>
        <p:grpSpPr>
          <a:xfrm>
            <a:off x="5349918" y="1052946"/>
            <a:ext cx="3336881" cy="2382982"/>
            <a:chOff x="5581934" y="4653887"/>
            <a:chExt cx="2770496" cy="1542197"/>
          </a:xfrm>
        </p:grpSpPr>
        <p:pic>
          <p:nvPicPr>
            <p:cNvPr id="10" name="Content Placeholder 5" descr="ink_model.jpg"/>
            <p:cNvPicPr>
              <a:picLocks noChangeAspect="1"/>
            </p:cNvPicPr>
            <p:nvPr/>
          </p:nvPicPr>
          <p:blipFill>
            <a:blip r:embed="rId3" cstate="print"/>
            <a:stretch>
              <a:fillRect/>
            </a:stretch>
          </p:blipFill>
          <p:spPr>
            <a:xfrm>
              <a:off x="5581934" y="4817661"/>
              <a:ext cx="2520457" cy="1285434"/>
            </a:xfrm>
            <a:prstGeom prst="rect">
              <a:avLst/>
            </a:prstGeom>
          </p:spPr>
        </p:pic>
        <p:sp>
          <p:nvSpPr>
            <p:cNvPr id="11" name="Rectangle 10"/>
            <p:cNvSpPr/>
            <p:nvPr/>
          </p:nvSpPr>
          <p:spPr>
            <a:xfrm>
              <a:off x="7096836" y="4653887"/>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Rectangle 11"/>
            <p:cNvSpPr/>
            <p:nvPr/>
          </p:nvSpPr>
          <p:spPr>
            <a:xfrm>
              <a:off x="6455396" y="5977720"/>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3" name="Oval 12"/>
            <p:cNvSpPr/>
            <p:nvPr/>
          </p:nvSpPr>
          <p:spPr>
            <a:xfrm>
              <a:off x="6045958" y="4749416"/>
              <a:ext cx="600502" cy="4776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descr="ink_model.jpg"/>
          <p:cNvPicPr>
            <a:picLocks noChangeAspect="1"/>
          </p:cNvPicPr>
          <p:nvPr/>
        </p:nvPicPr>
        <p:blipFill>
          <a:blip r:embed="rId3" cstate="print"/>
          <a:stretch>
            <a:fillRect/>
          </a:stretch>
        </p:blipFill>
        <p:spPr>
          <a:xfrm>
            <a:off x="4368996" y="1133450"/>
            <a:ext cx="3716989" cy="1895666"/>
          </a:xfrm>
          <a:prstGeom prst="rect">
            <a:avLst/>
          </a:prstGeom>
        </p:spPr>
      </p:pic>
      <p:sp>
        <p:nvSpPr>
          <p:cNvPr id="6" name="Rectangle 5"/>
          <p:cNvSpPr/>
          <p:nvPr/>
        </p:nvSpPr>
        <p:spPr>
          <a:xfrm>
            <a:off x="6960358" y="1310185"/>
            <a:ext cx="1255594" cy="1542197"/>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 name="Title 1"/>
          <p:cNvSpPr>
            <a:spLocks noGrp="1"/>
          </p:cNvSpPr>
          <p:nvPr>
            <p:ph type="title"/>
          </p:nvPr>
        </p:nvSpPr>
        <p:spPr/>
        <p:txBody>
          <a:bodyPr>
            <a:normAutofit/>
          </a:bodyPr>
          <a:lstStyle/>
          <a:p>
            <a:pPr algn="l"/>
            <a:r>
              <a:rPr lang="nl-NL" sz="3600" dirty="0" smtClean="0">
                <a:solidFill>
                  <a:srgbClr val="FFFF00"/>
                </a:solidFill>
              </a:rPr>
              <a:t>INK model..................................Organisatie</a:t>
            </a:r>
            <a:endParaRPr lang="nl-NL" sz="3600" dirty="0">
              <a:solidFill>
                <a:srgbClr val="FFFF00"/>
              </a:solidFill>
            </a:endParaRPr>
          </a:p>
        </p:txBody>
      </p:sp>
      <p:sp>
        <p:nvSpPr>
          <p:cNvPr id="4" name="Rectangle 3"/>
          <p:cNvSpPr/>
          <p:nvPr/>
        </p:nvSpPr>
        <p:spPr>
          <a:xfrm>
            <a:off x="286601" y="2975978"/>
            <a:ext cx="8529851" cy="3539430"/>
          </a:xfrm>
          <a:prstGeom prst="rect">
            <a:avLst/>
          </a:prstGeom>
        </p:spPr>
        <p:txBody>
          <a:bodyPr wrap="square">
            <a:spAutoFit/>
          </a:bodyPr>
          <a:lstStyle/>
          <a:p>
            <a:r>
              <a:rPr lang="nl-NL" sz="2800" b="1" dirty="0" smtClean="0">
                <a:solidFill>
                  <a:srgbClr val="FFFF00"/>
                </a:solidFill>
              </a:rPr>
              <a:t>Management van middelen </a:t>
            </a:r>
          </a:p>
          <a:p>
            <a:r>
              <a:rPr lang="nl-NL" sz="2800" dirty="0" smtClean="0">
                <a:solidFill>
                  <a:srgbClr val="FFFF00"/>
                </a:solidFill>
              </a:rPr>
              <a:t>De manier waarop de organisatie ervoor zorgt dat de middelen beschikbaar zijn die de realisatie van de strategie vergt. </a:t>
            </a:r>
          </a:p>
          <a:p>
            <a:r>
              <a:rPr lang="nl-NL" sz="2800" dirty="0" smtClean="0">
                <a:solidFill>
                  <a:srgbClr val="FFFF00"/>
                </a:solidFill>
              </a:rPr>
              <a:t>De manier waarop middelen worden aangewend om de activiteiten efficiënt en effectief uit te voeren. Daarbij gaat het om geld, kennis, technologie, materialen en diensten.</a:t>
            </a:r>
          </a:p>
        </p:txBody>
      </p:sp>
      <p:sp>
        <p:nvSpPr>
          <p:cNvPr id="7" name="Rectangle 6"/>
          <p:cNvSpPr/>
          <p:nvPr/>
        </p:nvSpPr>
        <p:spPr>
          <a:xfrm>
            <a:off x="6318918" y="2634018"/>
            <a:ext cx="1203278" cy="166048"/>
          </a:xfrm>
          <a:prstGeom prst="rect">
            <a:avLst/>
          </a:prstGeom>
          <a:solidFill>
            <a:schemeClr val="bg1">
              <a:lumMod val="85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Oval 7"/>
          <p:cNvSpPr/>
          <p:nvPr/>
        </p:nvSpPr>
        <p:spPr>
          <a:xfrm>
            <a:off x="5116945" y="1998259"/>
            <a:ext cx="731125" cy="8018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9587</TotalTime>
  <Words>741</Words>
  <Application>Microsoft Office PowerPoint</Application>
  <PresentationFormat>Diavoorstelling (4:3)</PresentationFormat>
  <Paragraphs>198</Paragraphs>
  <Slides>26</Slides>
  <Notes>26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26</vt:i4>
      </vt:variant>
    </vt:vector>
  </HeadingPairs>
  <TitlesOfParts>
    <vt:vector size="31" baseType="lpstr">
      <vt:lpstr>Arial</vt:lpstr>
      <vt:lpstr>Calibri</vt:lpstr>
      <vt:lpstr>Courier New</vt:lpstr>
      <vt:lpstr>Wingdings</vt:lpstr>
      <vt:lpstr>Office Theme</vt:lpstr>
      <vt:lpstr>Container</vt:lpstr>
      <vt:lpstr>Kwaliteitsmanagement............les 4</vt:lpstr>
      <vt:lpstr>Herhaling.................................les 3</vt:lpstr>
      <vt:lpstr>INK model.......Organisatie</vt:lpstr>
      <vt:lpstr>INK model.................................Organisatie</vt:lpstr>
      <vt:lpstr>INK model.................................Organisatie</vt:lpstr>
      <vt:lpstr>INK model.................................Organisatie</vt:lpstr>
      <vt:lpstr>INK model..................................Organisatie</vt:lpstr>
      <vt:lpstr>INK model..................................Organisatie</vt:lpstr>
      <vt:lpstr>INK model..................................Organisatie</vt:lpstr>
      <vt:lpstr>Organisaties..............................structuren</vt:lpstr>
      <vt:lpstr>Organisaties..............................structuren</vt:lpstr>
      <vt:lpstr>Organisaties..............................structuren</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model...................vijf kenmerken van een kwalitatief gezonde organisatie.</vt:lpstr>
      <vt:lpstr>Het INK model............ conditie organisatie  Diagnose model</vt:lpstr>
      <vt:lpstr>Het INK model..............conditie organisatie</vt:lpstr>
      <vt:lpstr>Diagnose stellen bij een organisatie</vt:lpstr>
      <vt:lpstr>Diagnose stellen bij een organisatie (vervolg)</vt:lpstr>
      <vt:lpstr>Opdracht.............................les 4</vt:lpstr>
      <vt:lpstr>Samenvatting</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246</cp:revision>
  <dcterms:created xsi:type="dcterms:W3CDTF">2006-08-16T00:00:00Z</dcterms:created>
  <dcterms:modified xsi:type="dcterms:W3CDTF">2019-03-01T09:28:28Z</dcterms:modified>
</cp:coreProperties>
</file>